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0" r:id="rId1"/>
    <p:sldMasterId id="2147483671" r:id="rId2"/>
  </p:sldMasterIdLst>
  <p:notesMasterIdLst>
    <p:notesMasterId r:id="rId19"/>
  </p:notesMasterIdLst>
  <p:handoutMasterIdLst>
    <p:handoutMasterId r:id="rId20"/>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72"/>
  </p:normalViewPr>
  <p:slideViewPr>
    <p:cSldViewPr snapToGrid="0">
      <p:cViewPr varScale="1">
        <p:scale>
          <a:sx n="151" d="100"/>
          <a:sy n="151" d="100"/>
        </p:scale>
        <p:origin x="5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580871-8689-624B-81D3-DC5B2E9287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3D2CFD83-FE12-5340-9781-3EF6AFDAC9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A88F72-C0C0-E143-9D1B-4AD481E9E57C}" type="datetimeFigureOut">
              <a:t>2022/12/1</a:t>
            </a:fld>
            <a:endParaRPr lang="en-CN"/>
          </a:p>
        </p:txBody>
      </p:sp>
      <p:sp>
        <p:nvSpPr>
          <p:cNvPr id="4" name="Footer Placeholder 3">
            <a:extLst>
              <a:ext uri="{FF2B5EF4-FFF2-40B4-BE49-F238E27FC236}">
                <a16:creationId xmlns:a16="http://schemas.microsoft.com/office/drawing/2014/main" id="{3922EE2B-19D4-7D4A-8806-06437F9B29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4F58FFCA-822B-F248-BA6D-E24978C1EB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C76DC-95EA-834C-A067-CEF3EB3A157D}" type="slidenum">
              <a:t>‹#›</a:t>
            </a:fld>
            <a:endParaRPr lang="en-CN"/>
          </a:p>
        </p:txBody>
      </p:sp>
    </p:spTree>
    <p:extLst>
      <p:ext uri="{BB962C8B-B14F-4D97-AF65-F5344CB8AC3E}">
        <p14:creationId xmlns:p14="http://schemas.microsoft.com/office/powerpoint/2010/main" val="3075879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2a94c8507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62a94c8507_2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300"/>
          </a:p>
        </p:txBody>
      </p:sp>
      <p:sp>
        <p:nvSpPr>
          <p:cNvPr id="128" name="Google Shape;128;g162a94c8507_2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a09240a1d3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a09240a1d3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81" name="Google Shape;281;g1a09240a1d3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a09240a1d3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1a09240a1d3_3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292" name="Google Shape;292;g1a09240a1d3_3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a83088e6f0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1a83088e6f0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a:p>
        </p:txBody>
      </p:sp>
      <p:sp>
        <p:nvSpPr>
          <p:cNvPr id="307" name="Google Shape;307;g1a83088e6f0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a09240a1d3_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1a09240a1d3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21" name="Google Shape;321;g1a09240a1d3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a83088e6f0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1a83088e6f0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36" name="Google Shape;336;g1a83088e6f0_0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a83088e6f0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1a83088e6f0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48" name="Google Shape;348;g1a83088e6f0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a09240a1d3_3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1a09240a1d3_3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359" name="Google Shape;359;g1a09240a1d3_3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2a94c8507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162a94c8507_2_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162a94c8507_2_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69b9037245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169b903724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55" name="Google Shape;155;g169b9037245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83088e6f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a83088e6f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73" name="Google Shape;173;g1a83088e6f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a09240a1d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1a09240a1d3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199" name="Google Shape;199;g1a09240a1d3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a82f7585f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1a82f7585f3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a:p>
        </p:txBody>
      </p:sp>
      <p:sp>
        <p:nvSpPr>
          <p:cNvPr id="224" name="Google Shape;224;g1a82f7585f3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a83088e6f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a83088e6f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a83088e6f0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a09240a1d3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a09240a1d3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53" name="Google Shape;253;g1a09240a1d3_2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a09240a1d3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a09240a1d3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65100" algn="l" rtl="0">
              <a:spcBef>
                <a:spcPts val="0"/>
              </a:spcBef>
              <a:spcAft>
                <a:spcPts val="0"/>
              </a:spcAft>
              <a:buSzPts val="1100"/>
              <a:buChar char="-"/>
            </a:pPr>
            <a:endParaRPr/>
          </a:p>
        </p:txBody>
      </p:sp>
      <p:sp>
        <p:nvSpPr>
          <p:cNvPr id="266" name="Google Shape;266;g1a09240a1d3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900"/>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62" name="Google Shape;62;p14"/>
          <p:cNvSpPr txBox="1"/>
          <p:nvPr/>
        </p:nvSpPr>
        <p:spPr>
          <a:xfrm>
            <a:off x="469175" y="4767275"/>
            <a:ext cx="1033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latin typeface="Calibri"/>
                <a:ea typeface="Calibri"/>
                <a:cs typeface="Calibri"/>
                <a:sym typeface="Calibri"/>
              </a:rPr>
              <a:t>2022-10-19</a:t>
            </a:r>
            <a:endParaRPr sz="10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a:t>Using Graph Attention Network for Training Rotation Invariant Models to solve the Travelling Salesman Problem</a:t>
            </a:r>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900"/>
              <a:buFont typeface="Calibri"/>
              <a:buNone/>
              <a:defRPr/>
            </a:lvl1pPr>
            <a:lvl2pPr marL="0" lvl="1" indent="0" algn="r">
              <a:spcBef>
                <a:spcPts val="0"/>
              </a:spcBef>
              <a:buClr>
                <a:srgbClr val="888888"/>
              </a:buClr>
              <a:buSzPts val="900"/>
              <a:buFont typeface="Calibri"/>
              <a:buNone/>
              <a:defRPr/>
            </a:lvl2pPr>
            <a:lvl3pPr marL="0" lvl="2" indent="0" algn="r">
              <a:spcBef>
                <a:spcPts val="0"/>
              </a:spcBef>
              <a:buClr>
                <a:srgbClr val="888888"/>
              </a:buClr>
              <a:buSzPts val="900"/>
              <a:buFont typeface="Calibri"/>
              <a:buNone/>
              <a:defRPr/>
            </a:lvl3pPr>
            <a:lvl4pPr marL="0" lvl="3" indent="0" algn="r">
              <a:spcBef>
                <a:spcPts val="0"/>
              </a:spcBef>
              <a:buClr>
                <a:srgbClr val="888888"/>
              </a:buClr>
              <a:buSzPts val="900"/>
              <a:buFont typeface="Calibri"/>
              <a:buNone/>
              <a:defRPr/>
            </a:lvl4pPr>
            <a:lvl5pPr marL="0" lvl="4" indent="0" algn="r">
              <a:spcBef>
                <a:spcPts val="0"/>
              </a:spcBef>
              <a:buClr>
                <a:srgbClr val="888888"/>
              </a:buClr>
              <a:buSzPts val="900"/>
              <a:buFont typeface="Calibri"/>
              <a:buNone/>
              <a:defRPr/>
            </a:lvl5pPr>
            <a:lvl6pPr marL="0" lvl="5" indent="0" algn="r">
              <a:spcBef>
                <a:spcPts val="0"/>
              </a:spcBef>
              <a:buClr>
                <a:srgbClr val="888888"/>
              </a:buClr>
              <a:buSzPts val="900"/>
              <a:buFont typeface="Calibri"/>
              <a:buNone/>
              <a:defRPr/>
            </a:lvl6pPr>
            <a:lvl7pPr marL="0" lvl="6" indent="0" algn="r">
              <a:spcBef>
                <a:spcPts val="0"/>
              </a:spcBef>
              <a:buClr>
                <a:srgbClr val="888888"/>
              </a:buClr>
              <a:buSzPts val="900"/>
              <a:buFont typeface="Calibri"/>
              <a:buNone/>
              <a:defRPr/>
            </a:lvl7pPr>
            <a:lvl8pPr marL="0" lvl="7" indent="0" algn="r">
              <a:spcBef>
                <a:spcPts val="0"/>
              </a:spcBef>
              <a:buClr>
                <a:srgbClr val="888888"/>
              </a:buClr>
              <a:buSzPts val="900"/>
              <a:buFont typeface="Calibri"/>
              <a:buNone/>
              <a:defRPr/>
            </a:lvl8pPr>
            <a:lvl9pPr marL="0" lvl="8" indent="0" algn="r">
              <a:spcBef>
                <a:spcPts val="0"/>
              </a:spcBef>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r>
              <a:rPr lang="en-US"/>
              <a:t>Using Graph Attention Network for Training Rotation Invariant Models to solve the Travelling Salesman Problem</a:t>
            </a:r>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spcBef>
                <a:spcPts val="0"/>
              </a:spcBef>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pic>
        <p:nvPicPr>
          <p:cNvPr id="56" name="Google Shape;56;p13"/>
          <p:cNvPicPr preferRelativeResize="0"/>
          <p:nvPr/>
        </p:nvPicPr>
        <p:blipFill rotWithShape="1">
          <a:blip r:embed="rId13">
            <a:alphaModFix/>
          </a:blip>
          <a:srcRect/>
          <a:stretch/>
        </p:blipFill>
        <p:spPr>
          <a:xfrm>
            <a:off x="7396316" y="-71783"/>
            <a:ext cx="1747684" cy="116512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ravelling_salesman_problem#/media/File:Aco_TSP.sv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arxiv.org/abs/1803.0847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0" y="2029500"/>
            <a:ext cx="9144000" cy="5715000"/>
          </a:xfrm>
          <a:prstGeom prst="rect">
            <a:avLst/>
          </a:prstGeom>
          <a:noFill/>
          <a:ln>
            <a:noFill/>
          </a:ln>
        </p:spPr>
      </p:pic>
      <p:sp>
        <p:nvSpPr>
          <p:cNvPr id="131" name="Google Shape;131;p25"/>
          <p:cNvSpPr txBox="1"/>
          <p:nvPr/>
        </p:nvSpPr>
        <p:spPr>
          <a:xfrm>
            <a:off x="551693" y="788566"/>
            <a:ext cx="8040600" cy="988500"/>
          </a:xfrm>
          <a:prstGeom prst="rect">
            <a:avLst/>
          </a:prstGeom>
          <a:noFill/>
          <a:ln>
            <a:noFill/>
          </a:ln>
        </p:spPr>
        <p:txBody>
          <a:bodyPr spcFirstLastPara="1" wrap="square" lIns="68575" tIns="34275" rIns="68575" bIns="34275" anchor="t" anchorCtr="0">
            <a:noAutofit/>
          </a:bodyPr>
          <a:lstStyle/>
          <a:p>
            <a:pPr marL="0" marR="0" lvl="0" indent="0" algn="l" rtl="0">
              <a:lnSpc>
                <a:spcPct val="70000"/>
              </a:lnSpc>
              <a:spcBef>
                <a:spcPts val="0"/>
              </a:spcBef>
              <a:spcAft>
                <a:spcPts val="0"/>
              </a:spcAft>
              <a:buNone/>
            </a:pPr>
            <a:r>
              <a:rPr lang="de" sz="2887" b="1">
                <a:solidFill>
                  <a:schemeClr val="dk2"/>
                </a:solidFill>
                <a:latin typeface="Calibri"/>
                <a:ea typeface="Calibri"/>
                <a:cs typeface="Calibri"/>
                <a:sym typeface="Calibri"/>
              </a:rPr>
              <a:t>Using Graph Attention Network for Training Rotation Invariant Models to solve the Travelling Salesman Problem </a:t>
            </a:r>
            <a:endParaRPr sz="1887"/>
          </a:p>
          <a:p>
            <a:pPr marL="0" marR="0" lvl="0" indent="0" algn="l" rtl="0">
              <a:lnSpc>
                <a:spcPct val="70000"/>
              </a:lnSpc>
              <a:spcBef>
                <a:spcPts val="500"/>
              </a:spcBef>
              <a:spcAft>
                <a:spcPts val="0"/>
              </a:spcAft>
              <a:buNone/>
            </a:pPr>
            <a:endParaRPr sz="2887" b="1">
              <a:solidFill>
                <a:schemeClr val="dk2"/>
              </a:solidFill>
              <a:latin typeface="Calibri"/>
              <a:ea typeface="Calibri"/>
              <a:cs typeface="Calibri"/>
              <a:sym typeface="Calibri"/>
            </a:endParaRPr>
          </a:p>
          <a:p>
            <a:pPr marL="0" marR="0" lvl="0" indent="0" algn="l" rtl="0">
              <a:lnSpc>
                <a:spcPct val="70000"/>
              </a:lnSpc>
              <a:spcBef>
                <a:spcPts val="500"/>
              </a:spcBef>
              <a:spcAft>
                <a:spcPts val="0"/>
              </a:spcAft>
              <a:buNone/>
            </a:pPr>
            <a:endParaRPr sz="2887" b="1" i="0">
              <a:solidFill>
                <a:schemeClr val="dk2"/>
              </a:solidFill>
              <a:latin typeface="Calibri"/>
              <a:ea typeface="Calibri"/>
              <a:cs typeface="Calibri"/>
              <a:sym typeface="Calibri"/>
            </a:endParaRPr>
          </a:p>
          <a:p>
            <a:pPr marL="0" marR="0" lvl="0" indent="0" algn="l" rtl="0">
              <a:lnSpc>
                <a:spcPct val="70000"/>
              </a:lnSpc>
              <a:spcBef>
                <a:spcPts val="500"/>
              </a:spcBef>
              <a:spcAft>
                <a:spcPts val="0"/>
              </a:spcAft>
              <a:buNone/>
            </a:pPr>
            <a:endParaRPr sz="2887">
              <a:solidFill>
                <a:schemeClr val="dk2"/>
              </a:solidFill>
              <a:latin typeface="Calibri"/>
              <a:ea typeface="Calibri"/>
              <a:cs typeface="Calibri"/>
              <a:sym typeface="Calibri"/>
            </a:endParaRPr>
          </a:p>
        </p:txBody>
      </p:sp>
      <p:sp>
        <p:nvSpPr>
          <p:cNvPr id="132" name="Google Shape;132;p25"/>
          <p:cNvSpPr txBox="1"/>
          <p:nvPr/>
        </p:nvSpPr>
        <p:spPr>
          <a:xfrm>
            <a:off x="551689" y="1777067"/>
            <a:ext cx="8040600" cy="325500"/>
          </a:xfrm>
          <a:prstGeom prst="rect">
            <a:avLst/>
          </a:prstGeom>
          <a:noFill/>
          <a:ln>
            <a:noFill/>
          </a:ln>
        </p:spPr>
        <p:txBody>
          <a:bodyPr spcFirstLastPara="1" wrap="square" lIns="68575" tIns="34275" rIns="68575" bIns="34275" anchor="t" anchorCtr="0">
            <a:noAutofit/>
          </a:bodyPr>
          <a:lstStyle/>
          <a:p>
            <a:pPr marL="0" marR="0" lvl="0" indent="0" algn="l" rtl="0">
              <a:lnSpc>
                <a:spcPct val="70000"/>
              </a:lnSpc>
              <a:spcBef>
                <a:spcPts val="0"/>
              </a:spcBef>
              <a:spcAft>
                <a:spcPts val="0"/>
              </a:spcAft>
              <a:buNone/>
            </a:pPr>
            <a:r>
              <a:rPr lang="de" sz="1500">
                <a:solidFill>
                  <a:schemeClr val="dk2"/>
                </a:solidFill>
                <a:latin typeface="Calibri"/>
                <a:ea typeface="Calibri"/>
                <a:cs typeface="Calibri"/>
                <a:sym typeface="Calibri"/>
              </a:rPr>
              <a:t>Merve Doganbas, Hongxi Bai, Jonas Littek, 2022-12-06</a:t>
            </a:r>
            <a:endParaRPr sz="1500"/>
          </a:p>
          <a:p>
            <a:pPr marL="0" marR="0" lvl="0" indent="0" algn="l" rtl="0">
              <a:lnSpc>
                <a:spcPct val="70000"/>
              </a:lnSpc>
              <a:spcBef>
                <a:spcPts val="500"/>
              </a:spcBef>
              <a:spcAft>
                <a:spcPts val="0"/>
              </a:spcAft>
              <a:buNone/>
            </a:pPr>
            <a:endParaRPr sz="15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6" name="Google Shape;28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10</a:t>
            </a:fld>
            <a:endParaRPr/>
          </a:p>
        </p:txBody>
      </p:sp>
      <p:sp>
        <p:nvSpPr>
          <p:cNvPr id="287" name="Google Shape;287;p34"/>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88" name="Google Shape;288;p34"/>
          <p:cNvPicPr preferRelativeResize="0"/>
          <p:nvPr/>
        </p:nvPicPr>
        <p:blipFill>
          <a:blip r:embed="rId3">
            <a:alphaModFix/>
          </a:blip>
          <a:stretch>
            <a:fillRect/>
          </a:stretch>
        </p:blipFill>
        <p:spPr>
          <a:xfrm>
            <a:off x="2173575" y="368346"/>
            <a:ext cx="4406807" cy="4406807"/>
          </a:xfrm>
          <a:prstGeom prst="rect">
            <a:avLst/>
          </a:prstGeom>
          <a:noFill/>
          <a:ln>
            <a:noFill/>
          </a:ln>
        </p:spPr>
      </p:pic>
      <p:sp>
        <p:nvSpPr>
          <p:cNvPr id="2" name="Footer Placeholder 1">
            <a:extLst>
              <a:ext uri="{FF2B5EF4-FFF2-40B4-BE49-F238E27FC236}">
                <a16:creationId xmlns:a16="http://schemas.microsoft.com/office/drawing/2014/main" id="{7C653CA5-ABE7-994A-9B8F-BC060F287BFD}"/>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
        <p:nvSpPr>
          <p:cNvPr id="11" name="Google Shape;268;p33">
            <a:extLst>
              <a:ext uri="{FF2B5EF4-FFF2-40B4-BE49-F238E27FC236}">
                <a16:creationId xmlns:a16="http://schemas.microsoft.com/office/drawing/2014/main" id="{F94ED2B5-A1FE-9F45-A6FB-E295F10050F5}"/>
              </a:ext>
            </a:extLst>
          </p:cNvPr>
          <p:cNvSpPr txBox="1">
            <a:spLocks noGrp="1"/>
          </p:cNvSpPr>
          <p:nvPr>
            <p:ph type="title"/>
          </p:nvPr>
        </p:nvSpPr>
        <p:spPr>
          <a:xfrm>
            <a:off x="47925" y="6182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297" name="Google Shape;297;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11</a:t>
            </a:fld>
            <a:endParaRPr/>
          </a:p>
        </p:txBody>
      </p:sp>
      <p:sp>
        <p:nvSpPr>
          <p:cNvPr id="298" name="Google Shape;298;p35"/>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299" name="Google Shape;299;p3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00" name="Google Shape;300;p35"/>
          <p:cNvSpPr txBox="1"/>
          <p:nvPr/>
        </p:nvSpPr>
        <p:spPr>
          <a:xfrm>
            <a:off x="628650" y="1120041"/>
            <a:ext cx="8134909" cy="3062347"/>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de" b="1"/>
              <a:t>Experiments</a:t>
            </a:r>
          </a:p>
          <a:p>
            <a:pPr marL="285750" lvl="1" indent="-285750">
              <a:buFont typeface="Arial" panose="020B0604020202020204" pitchFamily="34" charset="0"/>
              <a:buChar char="•"/>
            </a:pPr>
            <a:endParaRPr lang="de" b="1"/>
          </a:p>
          <a:p>
            <a:pPr marL="285750" lvl="1" indent="-285750">
              <a:buFont typeface="Arial" panose="020B0604020202020204" pitchFamily="34" charset="0"/>
              <a:buChar char="•"/>
            </a:pPr>
            <a:r>
              <a:rPr lang="en-US" sz="1100"/>
              <a:t>We performed a set of diagnostic experiments to show that the GAT model proposed by Kool et al.(2019) is not invariant to the rotations on the graph instances. </a:t>
            </a:r>
          </a:p>
          <a:p>
            <a:pPr marL="285750" lvl="1" indent="-285750">
              <a:buFont typeface="Arial" panose="020B0604020202020204" pitchFamily="34" charset="0"/>
              <a:buChar char="•"/>
            </a:pPr>
            <a:endParaRPr lang="en-US" sz="1100"/>
          </a:p>
          <a:p>
            <a:pPr marL="285750" lvl="1" indent="-285750">
              <a:buFont typeface="Arial" panose="020B0604020202020204" pitchFamily="34" charset="0"/>
              <a:buChar char="•"/>
            </a:pPr>
            <a:r>
              <a:rPr lang="en-US" sz="1100"/>
              <a:t>We used the trained parameters for TSP50 and TSP100 provided by the authors. The model performance metric is set to be the optimality gap, and the optimal solutions are obtained by Gurobi.</a:t>
            </a:r>
          </a:p>
          <a:p>
            <a:pPr marL="285750" lvl="1" indent="-285750">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r>
              <a:rPr lang="en-US" b="1"/>
              <a:t>Dataset</a:t>
            </a:r>
          </a:p>
          <a:p>
            <a:pPr marL="285750" indent="-285750">
              <a:buFont typeface="Arial" panose="020B0604020202020204" pitchFamily="34" charset="0"/>
              <a:buChar char="•"/>
            </a:pPr>
            <a:endParaRPr lang="en-US" b="1"/>
          </a:p>
          <a:p>
            <a:pPr marL="285750" lvl="0" indent="-285750" algn="l" rtl="0">
              <a:spcBef>
                <a:spcPts val="0"/>
              </a:spcBef>
              <a:spcAft>
                <a:spcPts val="0"/>
              </a:spcAft>
              <a:buFont typeface="Arial" panose="020B0604020202020204" pitchFamily="34" charset="0"/>
              <a:buChar char="•"/>
            </a:pPr>
            <a:r>
              <a:rPr lang="en-US" sz="1100"/>
              <a:t>We focus on the 2D Euclidean TSP. Each problem instance, a TSP graph, is composed of n nodes sampled uniformly in the unit square. </a:t>
            </a:r>
          </a:p>
          <a:p>
            <a:pPr marL="285750" lvl="0" indent="-285750" algn="l" rtl="0">
              <a:spcBef>
                <a:spcPts val="0"/>
              </a:spcBef>
              <a:spcAft>
                <a:spcPts val="0"/>
              </a:spcAft>
              <a:buFont typeface="Arial" panose="020B0604020202020204" pitchFamily="34" charset="0"/>
              <a:buChar char="•"/>
            </a:pPr>
            <a:endParaRPr lang="en-US" sz="1100"/>
          </a:p>
          <a:p>
            <a:pPr marL="285750" lvl="0" indent="-285750" algn="l" rtl="0">
              <a:spcBef>
                <a:spcPts val="0"/>
              </a:spcBef>
              <a:spcAft>
                <a:spcPts val="0"/>
              </a:spcAft>
              <a:buFont typeface="Arial" panose="020B0604020202020204" pitchFamily="34" charset="0"/>
              <a:buChar char="•"/>
            </a:pPr>
            <a:r>
              <a:rPr lang="en-US" sz="1100"/>
              <a:t>We generated 1000 instances for both TSP100 and TSP50.</a:t>
            </a:r>
          </a:p>
        </p:txBody>
      </p:sp>
      <p:sp>
        <p:nvSpPr>
          <p:cNvPr id="2" name="Footer Placeholder 1">
            <a:extLst>
              <a:ext uri="{FF2B5EF4-FFF2-40B4-BE49-F238E27FC236}">
                <a16:creationId xmlns:a16="http://schemas.microsoft.com/office/drawing/2014/main" id="{61BBDDB9-F7E6-CF44-8BC3-7060F9B408D5}"/>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312" name="Google Shape;312;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12</a:t>
            </a:fld>
            <a:endParaRPr/>
          </a:p>
        </p:txBody>
      </p:sp>
      <p:sp>
        <p:nvSpPr>
          <p:cNvPr id="314" name="Google Shape;314;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15" name="Google Shape;315;p36"/>
          <p:cNvSpPr txBox="1"/>
          <p:nvPr/>
        </p:nvSpPr>
        <p:spPr>
          <a:xfrm>
            <a:off x="460900" y="884513"/>
            <a:ext cx="75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16" name="Google Shape;316;p36"/>
          <p:cNvPicPr preferRelativeResize="0"/>
          <p:nvPr/>
        </p:nvPicPr>
        <p:blipFill>
          <a:blip r:embed="rId3">
            <a:alphaModFix/>
          </a:blip>
          <a:stretch>
            <a:fillRect/>
          </a:stretch>
        </p:blipFill>
        <p:spPr>
          <a:xfrm>
            <a:off x="2245077" y="704586"/>
            <a:ext cx="3982645" cy="3896010"/>
          </a:xfrm>
          <a:prstGeom prst="rect">
            <a:avLst/>
          </a:prstGeom>
          <a:noFill/>
          <a:ln>
            <a:noFill/>
          </a:ln>
        </p:spPr>
      </p:pic>
      <p:sp>
        <p:nvSpPr>
          <p:cNvPr id="317" name="Google Shape;317;p36"/>
          <p:cNvSpPr txBox="1"/>
          <p:nvPr/>
        </p:nvSpPr>
        <p:spPr>
          <a:xfrm>
            <a:off x="6252016" y="4097412"/>
            <a:ext cx="2598267"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900">
                <a:solidFill>
                  <a:schemeClr val="dk1"/>
                </a:solidFill>
                <a:highlight>
                  <a:srgbClr val="FFFFFF"/>
                </a:highlight>
              </a:rPr>
              <a:t>Figure 5: The model produces different routes for the rotations of the same input graph.</a:t>
            </a:r>
            <a:endParaRPr sz="900">
              <a:solidFill>
                <a:schemeClr val="dk1"/>
              </a:solidFill>
              <a:highlight>
                <a:srgbClr val="FFFFFF"/>
              </a:highlight>
            </a:endParaRPr>
          </a:p>
        </p:txBody>
      </p:sp>
      <p:sp>
        <p:nvSpPr>
          <p:cNvPr id="2" name="Footer Placeholder 1">
            <a:extLst>
              <a:ext uri="{FF2B5EF4-FFF2-40B4-BE49-F238E27FC236}">
                <a16:creationId xmlns:a16="http://schemas.microsoft.com/office/drawing/2014/main" id="{65E8F554-FD32-4945-A68E-591B2F350922}"/>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Results</a:t>
            </a:r>
            <a:endParaRPr/>
          </a:p>
        </p:txBody>
      </p:sp>
      <p:sp>
        <p:nvSpPr>
          <p:cNvPr id="326" name="Google Shape;326;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13</a:t>
            </a:fld>
            <a:endParaRPr/>
          </a:p>
        </p:txBody>
      </p:sp>
      <p:sp>
        <p:nvSpPr>
          <p:cNvPr id="327" name="Google Shape;327;p37"/>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28" name="Google Shape;32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pic>
        <p:nvPicPr>
          <p:cNvPr id="329" name="Google Shape;329;p37"/>
          <p:cNvPicPr preferRelativeResize="0"/>
          <p:nvPr/>
        </p:nvPicPr>
        <p:blipFill>
          <a:blip r:embed="rId3">
            <a:alphaModFix/>
          </a:blip>
          <a:stretch>
            <a:fillRect/>
          </a:stretch>
        </p:blipFill>
        <p:spPr>
          <a:xfrm>
            <a:off x="370450" y="1055061"/>
            <a:ext cx="3830350" cy="2522402"/>
          </a:xfrm>
          <a:prstGeom prst="rect">
            <a:avLst/>
          </a:prstGeom>
          <a:noFill/>
          <a:ln>
            <a:noFill/>
          </a:ln>
        </p:spPr>
      </p:pic>
      <p:pic>
        <p:nvPicPr>
          <p:cNvPr id="330" name="Google Shape;330;p37"/>
          <p:cNvPicPr preferRelativeResize="0"/>
          <p:nvPr/>
        </p:nvPicPr>
        <p:blipFill>
          <a:blip r:embed="rId4">
            <a:alphaModFix/>
          </a:blip>
          <a:stretch>
            <a:fillRect/>
          </a:stretch>
        </p:blipFill>
        <p:spPr>
          <a:xfrm>
            <a:off x="4542625" y="1087288"/>
            <a:ext cx="3830350" cy="2510225"/>
          </a:xfrm>
          <a:prstGeom prst="rect">
            <a:avLst/>
          </a:prstGeom>
          <a:noFill/>
          <a:ln>
            <a:noFill/>
          </a:ln>
        </p:spPr>
      </p:pic>
      <p:sp>
        <p:nvSpPr>
          <p:cNvPr id="331" name="Google Shape;331;p37"/>
          <p:cNvSpPr txBox="1"/>
          <p:nvPr/>
        </p:nvSpPr>
        <p:spPr>
          <a:xfrm>
            <a:off x="1200800" y="3664313"/>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solidFill>
                  <a:schemeClr val="dk1"/>
                </a:solidFill>
                <a:highlight>
                  <a:srgbClr val="FFFFFF"/>
                </a:highlight>
              </a:rPr>
              <a:t>Figure 6: Optimality gap for TSP50</a:t>
            </a:r>
            <a:endParaRPr sz="1000"/>
          </a:p>
        </p:txBody>
      </p:sp>
      <p:sp>
        <p:nvSpPr>
          <p:cNvPr id="332" name="Google Shape;332;p37"/>
          <p:cNvSpPr txBox="1"/>
          <p:nvPr/>
        </p:nvSpPr>
        <p:spPr>
          <a:xfrm>
            <a:off x="5542833" y="3665051"/>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a:solidFill>
                  <a:schemeClr val="dk1"/>
                </a:solidFill>
                <a:highlight>
                  <a:srgbClr val="FFFFFF"/>
                </a:highlight>
              </a:rPr>
              <a:t>Figure 7: Optimality gap for TSP100</a:t>
            </a:r>
            <a:endParaRPr sz="1000"/>
          </a:p>
        </p:txBody>
      </p:sp>
      <p:sp>
        <p:nvSpPr>
          <p:cNvPr id="2" name="Footer Placeholder 1">
            <a:extLst>
              <a:ext uri="{FF2B5EF4-FFF2-40B4-BE49-F238E27FC236}">
                <a16:creationId xmlns:a16="http://schemas.microsoft.com/office/drawing/2014/main" id="{3C389E71-34A6-1D46-8FFD-AF4B8AC2DBF2}"/>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Conclusion</a:t>
            </a:r>
            <a:endParaRPr/>
          </a:p>
        </p:txBody>
      </p:sp>
      <p:sp>
        <p:nvSpPr>
          <p:cNvPr id="341" name="Google Shape;341;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14</a:t>
            </a:fld>
            <a:endParaRPr/>
          </a:p>
        </p:txBody>
      </p:sp>
      <p:sp>
        <p:nvSpPr>
          <p:cNvPr id="342" name="Google Shape;342;p3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43" name="Google Shape;343;p3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44" name="Google Shape;344;p38"/>
          <p:cNvSpPr txBox="1"/>
          <p:nvPr/>
        </p:nvSpPr>
        <p:spPr>
          <a:xfrm>
            <a:off x="412783" y="1278750"/>
            <a:ext cx="8231400" cy="2586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de" sz="1300"/>
              <a:t>The best among the 4 rotations policy that we mentioned above shows comparable performance to the 128 solutions sampled from the stochastic policy as reported in the original paper. This shows that the GAT is not invariant to the graph rotations. </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de" sz="1300"/>
              <a:t>Thus, by training the same model for rotation invariance is expected to improve the greedy decoding model performance.  Thus, we will need a better approach to establish rotation invariance of the model. </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de" sz="1300"/>
              <a:t>Also, we plan to change the node features to improve the model. There are 2 possible approaches. First option is to use the polar coordinates instead of the cartesian coordinates as node features to keep the absolute distance the same when we rotate the graph, but hopefully to provide rotational invariance. The second one is to aggregate multi-angle rotations as the model input which may help us build a more reliable model which can result in better generalization.</a:t>
            </a:r>
            <a:endParaRPr sz="1300"/>
          </a:p>
        </p:txBody>
      </p:sp>
      <p:sp>
        <p:nvSpPr>
          <p:cNvPr id="2" name="Footer Placeholder 1">
            <a:extLst>
              <a:ext uri="{FF2B5EF4-FFF2-40B4-BE49-F238E27FC236}">
                <a16:creationId xmlns:a16="http://schemas.microsoft.com/office/drawing/2014/main" id="{8F76CC9C-C2FF-9846-BB12-2C9337A56369}"/>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Source</a:t>
            </a:r>
            <a:endParaRPr/>
          </a:p>
        </p:txBody>
      </p:sp>
      <p:sp>
        <p:nvSpPr>
          <p:cNvPr id="353" name="Google Shape;353;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15</a:t>
            </a:fld>
            <a:endParaRPr/>
          </a:p>
        </p:txBody>
      </p:sp>
      <p:sp>
        <p:nvSpPr>
          <p:cNvPr id="354" name="Google Shape;354;p39"/>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355" name="Google Shape;355;p39"/>
          <p:cNvSpPr txBox="1"/>
          <p:nvPr/>
        </p:nvSpPr>
        <p:spPr>
          <a:xfrm>
            <a:off x="483100" y="1455750"/>
            <a:ext cx="8330100" cy="23010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Char char="●"/>
            </a:pPr>
            <a:r>
              <a:rPr lang="de" sz="1000" u="sng">
                <a:solidFill>
                  <a:schemeClr val="hlink"/>
                </a:solidFill>
                <a:hlinkClick r:id="rId3"/>
              </a:rPr>
              <a:t>https://en.wikipedia.org/wiki/Travelling_salesman_problem#/media/File:Aco_TSP.svg</a:t>
            </a:r>
            <a:endParaRPr sz="1000"/>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Vaswani A, Shazeer N, Parmar N, et al. Attention is all you need[J]. Advances in neural information processing systems, 2017, 30.</a:t>
            </a:r>
            <a:endParaRPr sz="1000"/>
          </a:p>
          <a:p>
            <a:pPr marL="457200" lvl="0" indent="0" algn="l" rtl="0">
              <a:lnSpc>
                <a:spcPct val="115000"/>
              </a:lnSpc>
              <a:spcBef>
                <a:spcPts val="0"/>
              </a:spcBef>
              <a:spcAft>
                <a:spcPts val="0"/>
              </a:spcAft>
              <a:buNone/>
            </a:pPr>
            <a:r>
              <a:rPr lang="de" sz="1000">
                <a:solidFill>
                  <a:schemeClr val="dk1"/>
                </a:solidFill>
              </a:rPr>
              <a:t>https://arxiv.org/abs/1706.03762</a:t>
            </a:r>
            <a:endParaRPr sz="1000">
              <a:solidFill>
                <a:schemeClr val="dk1"/>
              </a:solidFill>
            </a:endParaRPr>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Bello I, Pham H, Le Q V, et al. Neural combinatorial optimization with reinforcement learning[J]. arXiv preprint arXiv:1611.09940, 2016.</a:t>
            </a:r>
            <a:endParaRPr sz="1000"/>
          </a:p>
          <a:p>
            <a:pPr marL="457200" lvl="0" indent="0" algn="l" rtl="0">
              <a:lnSpc>
                <a:spcPct val="115000"/>
              </a:lnSpc>
              <a:spcBef>
                <a:spcPts val="0"/>
              </a:spcBef>
              <a:spcAft>
                <a:spcPts val="0"/>
              </a:spcAft>
              <a:buNone/>
            </a:pPr>
            <a:r>
              <a:rPr lang="de" sz="1000">
                <a:solidFill>
                  <a:schemeClr val="dk1"/>
                </a:solidFill>
              </a:rPr>
              <a:t>https://arxiv.org/abs/1611.09940</a:t>
            </a:r>
            <a:endParaRPr sz="1000">
              <a:solidFill>
                <a:schemeClr val="dk1"/>
              </a:solidFill>
            </a:endParaRPr>
          </a:p>
          <a:p>
            <a:pPr marL="457200" lvl="0" indent="0" algn="l" rtl="0">
              <a:spcBef>
                <a:spcPts val="0"/>
              </a:spcBef>
              <a:spcAft>
                <a:spcPts val="0"/>
              </a:spcAft>
              <a:buNone/>
            </a:pPr>
            <a:endParaRPr sz="1000"/>
          </a:p>
          <a:p>
            <a:pPr marL="457200" lvl="0" indent="-292100" algn="l" rtl="0">
              <a:spcBef>
                <a:spcPts val="0"/>
              </a:spcBef>
              <a:spcAft>
                <a:spcPts val="0"/>
              </a:spcAft>
              <a:buClr>
                <a:srgbClr val="222222"/>
              </a:buClr>
              <a:buSzPts val="1000"/>
              <a:buChar char="●"/>
            </a:pPr>
            <a:r>
              <a:rPr lang="de" sz="1000">
                <a:solidFill>
                  <a:srgbClr val="222222"/>
                </a:solidFill>
                <a:highlight>
                  <a:srgbClr val="FFFFFF"/>
                </a:highlight>
              </a:rPr>
              <a:t>Kool W, Van Hoof H, Welling M. Attention, learn to solve routing problems![J]. arXiv preprint arXiv:1803.08475, 2018.</a:t>
            </a:r>
            <a:endParaRPr sz="1000"/>
          </a:p>
          <a:p>
            <a:pPr marL="457200" lvl="0" indent="0" algn="l" rtl="0">
              <a:lnSpc>
                <a:spcPct val="115000"/>
              </a:lnSpc>
              <a:spcBef>
                <a:spcPts val="0"/>
              </a:spcBef>
              <a:spcAft>
                <a:spcPts val="0"/>
              </a:spcAft>
              <a:buNone/>
            </a:pPr>
            <a:r>
              <a:rPr lang="de" sz="1000" u="sng">
                <a:solidFill>
                  <a:schemeClr val="hlink"/>
                </a:solidFill>
                <a:hlinkClick r:id="rId4"/>
              </a:rPr>
              <a:t>https://arxiv.org/abs/1803.08475</a:t>
            </a:r>
            <a:endParaRPr sz="1000">
              <a:solidFill>
                <a:schemeClr val="dk1"/>
              </a:solidFill>
            </a:endParaRPr>
          </a:p>
          <a:p>
            <a:pPr marL="457200" lvl="0" indent="0" algn="l" rtl="0">
              <a:lnSpc>
                <a:spcPct val="115000"/>
              </a:lnSpc>
              <a:spcBef>
                <a:spcPts val="0"/>
              </a:spcBef>
              <a:spcAft>
                <a:spcPts val="0"/>
              </a:spcAft>
              <a:buNone/>
            </a:pP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de" sz="1000">
                <a:solidFill>
                  <a:schemeClr val="dk1"/>
                </a:solidFill>
              </a:rPr>
              <a:t>https://imgs.search.brave.com/05S0F_nqw_ybzyD34TuOAA-kGxEuR9cBo-nODxf6FZM/rs:fit:1200:810:1/g:ce/aHR0cHM6Ly9zdG9y/YWdlLmdvb2dsZWFw/aXMuY29tL3I0bS1i/bG9nLWNkbi8yMDE5/LzEyLzE2NjA2ZmU0/LXRyYXZlbGluZy1z/YWxlc21hbi5qcGc</a:t>
            </a:r>
            <a:endParaRPr sz="1000">
              <a:solidFill>
                <a:schemeClr val="dk1"/>
              </a:solidFill>
            </a:endParaRPr>
          </a:p>
        </p:txBody>
      </p:sp>
      <p:sp>
        <p:nvSpPr>
          <p:cNvPr id="2" name="Footer Placeholder 1">
            <a:extLst>
              <a:ext uri="{FF2B5EF4-FFF2-40B4-BE49-F238E27FC236}">
                <a16:creationId xmlns:a16="http://schemas.microsoft.com/office/drawing/2014/main" id="{3FBDAB03-E104-9A46-8875-D515FCBC3AD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1901434" y="1945950"/>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Thank you</a:t>
            </a:r>
            <a:endParaRPr/>
          </a:p>
        </p:txBody>
      </p:sp>
      <p:sp>
        <p:nvSpPr>
          <p:cNvPr id="364" name="Google Shape;364;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16</a:t>
            </a:fld>
            <a:endParaRPr/>
          </a:p>
        </p:txBody>
      </p:sp>
      <p:sp>
        <p:nvSpPr>
          <p:cNvPr id="365" name="Google Shape;365;p40"/>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F477AE8C-FB54-6644-93F3-C19E2816458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628650" y="273844"/>
            <a:ext cx="6922524"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Outline</a:t>
            </a:r>
            <a:endParaRPr/>
          </a:p>
        </p:txBody>
      </p:sp>
      <p:sp>
        <p:nvSpPr>
          <p:cNvPr id="141" name="Google Shape;141;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2</a:t>
            </a:fld>
            <a:endParaRPr/>
          </a:p>
        </p:txBody>
      </p:sp>
      <p:pic>
        <p:nvPicPr>
          <p:cNvPr id="142" name="Google Shape;142;p26">
            <a:hlinkClick r:id="" action="ppaction://noaction"/>
          </p:cNvPr>
          <p:cNvPicPr preferRelativeResize="0"/>
          <p:nvPr/>
        </p:nvPicPr>
        <p:blipFill rotWithShape="1">
          <a:blip r:embed="rId3">
            <a:alphaModFix/>
          </a:blip>
          <a:srcRect/>
          <a:stretch/>
        </p:blipFill>
        <p:spPr>
          <a:xfrm>
            <a:off x="2375775" y="1858027"/>
            <a:ext cx="898203" cy="959932"/>
          </a:xfrm>
          <a:prstGeom prst="rect">
            <a:avLst/>
          </a:prstGeom>
          <a:noFill/>
          <a:ln>
            <a:noFill/>
          </a:ln>
        </p:spPr>
      </p:pic>
      <p:pic>
        <p:nvPicPr>
          <p:cNvPr id="143" name="Google Shape;143;p26">
            <a:hlinkClick r:id="" action="ppaction://noaction"/>
          </p:cNvPr>
          <p:cNvPicPr preferRelativeResize="0"/>
          <p:nvPr/>
        </p:nvPicPr>
        <p:blipFill rotWithShape="1">
          <a:blip r:embed="rId4">
            <a:alphaModFix/>
          </a:blip>
          <a:srcRect/>
          <a:stretch/>
        </p:blipFill>
        <p:spPr>
          <a:xfrm>
            <a:off x="628649" y="1858036"/>
            <a:ext cx="898203" cy="959932"/>
          </a:xfrm>
          <a:prstGeom prst="rect">
            <a:avLst/>
          </a:prstGeom>
          <a:noFill/>
          <a:ln>
            <a:noFill/>
          </a:ln>
        </p:spPr>
      </p:pic>
      <p:pic>
        <p:nvPicPr>
          <p:cNvPr id="144" name="Google Shape;144;p26">
            <a:hlinkClick r:id="" action="ppaction://noaction"/>
          </p:cNvPr>
          <p:cNvPicPr preferRelativeResize="0"/>
          <p:nvPr/>
        </p:nvPicPr>
        <p:blipFill rotWithShape="1">
          <a:blip r:embed="rId5">
            <a:alphaModFix/>
          </a:blip>
          <a:srcRect l="748" r="758"/>
          <a:stretch/>
        </p:blipFill>
        <p:spPr>
          <a:xfrm>
            <a:off x="7469348" y="1858026"/>
            <a:ext cx="898202" cy="959931"/>
          </a:xfrm>
          <a:prstGeom prst="rect">
            <a:avLst/>
          </a:prstGeom>
          <a:noFill/>
          <a:ln>
            <a:noFill/>
          </a:ln>
        </p:spPr>
      </p:pic>
      <p:sp>
        <p:nvSpPr>
          <p:cNvPr id="145" name="Google Shape;145;p26"/>
          <p:cNvSpPr txBox="1"/>
          <p:nvPr/>
        </p:nvSpPr>
        <p:spPr>
          <a:xfrm>
            <a:off x="879737" y="2874815"/>
            <a:ext cx="1283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Task</a:t>
            </a:r>
            <a:endParaRPr sz="1100"/>
          </a:p>
        </p:txBody>
      </p:sp>
      <p:sp>
        <p:nvSpPr>
          <p:cNvPr id="146" name="Google Shape;146;p26"/>
          <p:cNvSpPr txBox="1"/>
          <p:nvPr/>
        </p:nvSpPr>
        <p:spPr>
          <a:xfrm>
            <a:off x="2276245" y="2817947"/>
            <a:ext cx="99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Motivation</a:t>
            </a:r>
            <a:endParaRPr sz="1100"/>
          </a:p>
        </p:txBody>
      </p:sp>
      <p:sp>
        <p:nvSpPr>
          <p:cNvPr id="147" name="Google Shape;147;p26"/>
          <p:cNvSpPr txBox="1"/>
          <p:nvPr/>
        </p:nvSpPr>
        <p:spPr>
          <a:xfrm>
            <a:off x="5864148" y="2817950"/>
            <a:ext cx="661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Results</a:t>
            </a:r>
            <a:endParaRPr sz="1100"/>
          </a:p>
        </p:txBody>
      </p:sp>
      <p:pic>
        <p:nvPicPr>
          <p:cNvPr id="148" name="Google Shape;148;p26">
            <a:hlinkClick r:id="" action="ppaction://noaction"/>
          </p:cNvPr>
          <p:cNvPicPr preferRelativeResize="0"/>
          <p:nvPr/>
        </p:nvPicPr>
        <p:blipFill rotWithShape="1">
          <a:blip r:embed="rId6">
            <a:alphaModFix/>
          </a:blip>
          <a:srcRect/>
          <a:stretch/>
        </p:blipFill>
        <p:spPr>
          <a:xfrm>
            <a:off x="5745792" y="1858014"/>
            <a:ext cx="898203" cy="959933"/>
          </a:xfrm>
          <a:prstGeom prst="rect">
            <a:avLst/>
          </a:prstGeom>
          <a:noFill/>
          <a:ln>
            <a:noFill/>
          </a:ln>
        </p:spPr>
      </p:pic>
      <p:sp>
        <p:nvSpPr>
          <p:cNvPr id="149" name="Google Shape;149;p26"/>
          <p:cNvSpPr txBox="1"/>
          <p:nvPr/>
        </p:nvSpPr>
        <p:spPr>
          <a:xfrm>
            <a:off x="4122759" y="2817949"/>
            <a:ext cx="898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Method</a:t>
            </a:r>
            <a:endParaRPr sz="1100"/>
          </a:p>
        </p:txBody>
      </p:sp>
      <p:pic>
        <p:nvPicPr>
          <p:cNvPr id="150" name="Google Shape;150;p26">
            <a:hlinkClick r:id="" action="ppaction://noaction"/>
          </p:cNvPr>
          <p:cNvPicPr preferRelativeResize="0"/>
          <p:nvPr/>
        </p:nvPicPr>
        <p:blipFill rotWithShape="1">
          <a:blip r:embed="rId7">
            <a:alphaModFix/>
          </a:blip>
          <a:srcRect/>
          <a:stretch/>
        </p:blipFill>
        <p:spPr>
          <a:xfrm>
            <a:off x="4122898" y="1858014"/>
            <a:ext cx="898203" cy="959932"/>
          </a:xfrm>
          <a:prstGeom prst="rect">
            <a:avLst/>
          </a:prstGeom>
          <a:noFill/>
          <a:ln>
            <a:noFill/>
          </a:ln>
        </p:spPr>
      </p:pic>
      <p:sp>
        <p:nvSpPr>
          <p:cNvPr id="151" name="Google Shape;151;p26"/>
          <p:cNvSpPr txBox="1"/>
          <p:nvPr/>
        </p:nvSpPr>
        <p:spPr>
          <a:xfrm>
            <a:off x="7368696" y="2817947"/>
            <a:ext cx="1099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a:solidFill>
                  <a:schemeClr val="dk1"/>
                </a:solidFill>
                <a:latin typeface="Calibri"/>
                <a:ea typeface="Calibri"/>
                <a:cs typeface="Calibri"/>
                <a:sym typeface="Calibri"/>
              </a:rPr>
              <a:t>Conclusion</a:t>
            </a:r>
            <a:endParaRPr sz="1100"/>
          </a:p>
        </p:txBody>
      </p:sp>
      <p:sp>
        <p:nvSpPr>
          <p:cNvPr id="2" name="Footer Placeholder 1">
            <a:extLst>
              <a:ext uri="{FF2B5EF4-FFF2-40B4-BE49-F238E27FC236}">
                <a16:creationId xmlns:a16="http://schemas.microsoft.com/office/drawing/2014/main" id="{277F4C4C-4AC6-8244-9786-4BC4BFB31A97}"/>
              </a:ext>
            </a:extLst>
          </p:cNvPr>
          <p:cNvSpPr>
            <a:spLocks noGrp="1"/>
          </p:cNvSpPr>
          <p:nvPr>
            <p:ph type="ftr" idx="11"/>
          </p:nvPr>
        </p:nvSpPr>
        <p:spPr/>
        <p:txBody>
          <a:bodyPr/>
          <a:lstStyle/>
          <a:p>
            <a:r>
              <a:rPr lang="en-US"/>
              <a:t>Using Graph Attention Network for Training Rotation Invariant Models to solve the Travelling Salesman Problem</a:t>
            </a:r>
            <a:endParaRPr lang="en-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Task</a:t>
            </a:r>
            <a:endParaRPr/>
          </a:p>
        </p:txBody>
      </p:sp>
      <p:sp>
        <p:nvSpPr>
          <p:cNvPr id="160" name="Google Shape;160;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3</a:t>
            </a:fld>
            <a:endParaRPr/>
          </a:p>
        </p:txBody>
      </p:sp>
      <p:sp>
        <p:nvSpPr>
          <p:cNvPr id="161" name="Google Shape;161;p27"/>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162" name="Google Shape;162;p27"/>
          <p:cNvPicPr preferRelativeResize="0"/>
          <p:nvPr/>
        </p:nvPicPr>
        <p:blipFill>
          <a:blip r:embed="rId3">
            <a:alphaModFix/>
          </a:blip>
          <a:stretch>
            <a:fillRect/>
          </a:stretch>
        </p:blipFill>
        <p:spPr>
          <a:xfrm>
            <a:off x="1653600" y="2277250"/>
            <a:ext cx="5576499" cy="2091201"/>
          </a:xfrm>
          <a:prstGeom prst="rect">
            <a:avLst/>
          </a:prstGeom>
          <a:noFill/>
          <a:ln>
            <a:noFill/>
          </a:ln>
        </p:spPr>
      </p:pic>
      <p:sp>
        <p:nvSpPr>
          <p:cNvPr id="163" name="Google Shape;163;p27"/>
          <p:cNvSpPr txBox="1"/>
          <p:nvPr/>
        </p:nvSpPr>
        <p:spPr>
          <a:xfrm>
            <a:off x="2458900" y="4245075"/>
            <a:ext cx="4771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a:solidFill>
                  <a:schemeClr val="dk1"/>
                </a:solidFill>
              </a:rPr>
              <a:t>Figure 1: Traveling Salesman Problem (TSP) process</a:t>
            </a:r>
            <a:endParaRPr/>
          </a:p>
        </p:txBody>
      </p:sp>
      <p:grpSp>
        <p:nvGrpSpPr>
          <p:cNvPr id="164" name="Google Shape;164;p27"/>
          <p:cNvGrpSpPr/>
          <p:nvPr/>
        </p:nvGrpSpPr>
        <p:grpSpPr>
          <a:xfrm>
            <a:off x="2534897" y="1373230"/>
            <a:ext cx="5980936" cy="822767"/>
            <a:chOff x="3785616" y="142355"/>
            <a:chExt cx="6729983" cy="1121700"/>
          </a:xfrm>
        </p:grpSpPr>
        <p:sp>
          <p:nvSpPr>
            <p:cNvPr id="165" name="Google Shape;165;p27"/>
            <p:cNvSpPr/>
            <p:nvPr/>
          </p:nvSpPr>
          <p:spPr>
            <a:xfrm rot="5400000">
              <a:off x="6589799" y="-2661745"/>
              <a:ext cx="1121700" cy="6729900"/>
            </a:xfrm>
            <a:prstGeom prst="round2SameRect">
              <a:avLst>
                <a:gd name="adj1" fmla="val 16667"/>
                <a:gd name="adj2" fmla="val 0"/>
              </a:avLst>
            </a:prstGeom>
            <a:solidFill>
              <a:srgbClr val="CCD3EA">
                <a:alpha val="89800"/>
              </a:srgbClr>
            </a:solidFill>
            <a:ln w="12700" cap="flat" cmpd="sng">
              <a:solidFill>
                <a:srgbClr val="CCD3EA">
                  <a:alpha val="89800"/>
                </a:srgb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900"/>
            </a:p>
          </p:txBody>
        </p:sp>
        <mc:AlternateContent xmlns:mc="http://schemas.openxmlformats.org/markup-compatibility/2006">
          <mc:Choice xmlns:a14="http://schemas.microsoft.com/office/drawing/2010/main" Requires="a14">
            <p:sp>
              <p:nvSpPr>
                <p:cNvPr id="166" name="Google Shape;166;p27"/>
                <p:cNvSpPr txBox="1"/>
                <p:nvPr/>
              </p:nvSpPr>
              <p:spPr>
                <a:xfrm>
                  <a:off x="3785616" y="197117"/>
                  <a:ext cx="6675300" cy="1012200"/>
                </a:xfrm>
                <a:prstGeom prst="rect">
                  <a:avLst/>
                </a:prstGeom>
                <a:noFill/>
                <a:ln>
                  <a:noFill/>
                </a:ln>
              </p:spPr>
              <p:txBody>
                <a:bodyPr spcFirstLastPara="1" wrap="square" lIns="60000" tIns="30000" rIns="60000" bIns="30000" anchor="ctr" anchorCtr="0">
                  <a:noAutofit/>
                </a:bodyPr>
                <a:lstStyle/>
                <a:p>
                  <a:pPr lvl="0">
                    <a:lnSpc>
                      <a:spcPct val="90000"/>
                    </a:lnSpc>
                    <a:spcBef>
                      <a:spcPts val="200"/>
                    </a:spcBef>
                  </a:pPr>
                  <a:r>
                    <a:rPr lang="de" b="1">
                      <a:latin typeface="Calibri"/>
                      <a:ea typeface="Calibri"/>
                      <a:cs typeface="Calibri"/>
                      <a:sym typeface="Calibri"/>
                    </a:rPr>
                    <a:t>Given </a:t>
                  </a:r>
                  <a14:m>
                    <m:oMath xmlns:m="http://schemas.openxmlformats.org/officeDocument/2006/math">
                      <m:r>
                        <a:rPr lang="en-CN" sz="1400" b="1" i="1">
                          <a:latin typeface="Cambria Math" panose="02040503050406030204" pitchFamily="18" charset="0"/>
                        </a:rPr>
                        <m:t>𝒏</m:t>
                      </m:r>
                    </m:oMath>
                  </a14:m>
                  <a:r>
                    <a:rPr lang="de" b="1">
                      <a:latin typeface="Calibri"/>
                      <a:ea typeface="Calibri"/>
                      <a:cs typeface="Calibri"/>
                      <a:sym typeface="Calibri"/>
                    </a:rPr>
                    <a:t> cities, as well as the distance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𝒅</m:t>
                          </m:r>
                        </m:e>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𝒋</m:t>
                          </m:r>
                        </m:sub>
                      </m:sSub>
                    </m:oMath>
                  </a14:m>
                  <a:r>
                    <a:rPr lang="de" b="1">
                      <a:latin typeface="Calibri"/>
                      <a:ea typeface="Calibri"/>
                      <a:cs typeface="Calibri"/>
                      <a:sym typeface="Calibri"/>
                    </a:rPr>
                    <a:t> between each pair of cities </a:t>
                  </a:r>
                  <a14:m>
                    <m:oMath xmlns:m="http://schemas.openxmlformats.org/officeDocument/2006/math">
                      <m:r>
                        <a:rPr lang="en-US" b="1" i="1">
                          <a:latin typeface="Cambria Math" panose="02040503050406030204" pitchFamily="18" charset="0"/>
                        </a:rPr>
                        <m:t>𝒊</m:t>
                      </m:r>
                    </m:oMath>
                  </a14:m>
                  <a:r>
                    <a:rPr lang="de" b="1">
                      <a:latin typeface="Calibri"/>
                      <a:ea typeface="Calibri"/>
                      <a:cs typeface="Calibri"/>
                      <a:sym typeface="Calibri"/>
                    </a:rPr>
                    <a:t> and </a:t>
                  </a:r>
                  <a14:m>
                    <m:oMath xmlns:m="http://schemas.openxmlformats.org/officeDocument/2006/math">
                      <m:r>
                        <a:rPr lang="en-US" b="1" i="1">
                          <a:latin typeface="Cambria Math" panose="02040503050406030204" pitchFamily="18" charset="0"/>
                        </a:rPr>
                        <m:t>𝒋</m:t>
                      </m:r>
                    </m:oMath>
                  </a14:m>
                  <a:r>
                    <a:rPr lang="de" b="1">
                      <a:latin typeface="Calibri"/>
                      <a:ea typeface="Calibri"/>
                      <a:cs typeface="Calibri"/>
                      <a:sym typeface="Calibri"/>
                    </a:rPr>
                    <a:t>, the TSP aims to find the minimal trip which visits each city only once, and ﬁnally returns to the beginning city. </a:t>
                  </a:r>
                  <a:endParaRPr b="1">
                    <a:latin typeface="Calibri"/>
                    <a:ea typeface="Calibri"/>
                    <a:cs typeface="Calibri"/>
                    <a:sym typeface="Calibri"/>
                  </a:endParaRPr>
                </a:p>
              </p:txBody>
            </p:sp>
          </mc:Choice>
          <mc:Fallback>
            <p:sp>
              <p:nvSpPr>
                <p:cNvPr id="166" name="Google Shape;166;p27"/>
                <p:cNvSpPr txBox="1">
                  <a:spLocks noRot="1" noChangeAspect="1" noMove="1" noResize="1" noEditPoints="1" noAdjustHandles="1" noChangeArrowheads="1" noChangeShapeType="1" noTextEdit="1"/>
                </p:cNvSpPr>
                <p:nvPr/>
              </p:nvSpPr>
              <p:spPr>
                <a:xfrm>
                  <a:off x="3785616" y="197117"/>
                  <a:ext cx="6675300" cy="1012200"/>
                </a:xfrm>
                <a:prstGeom prst="rect">
                  <a:avLst/>
                </a:prstGeom>
                <a:blipFill>
                  <a:blip r:embed="rId4"/>
                  <a:stretch>
                    <a:fillRect l="-855" b="-6780"/>
                  </a:stretch>
                </a:blipFill>
                <a:ln>
                  <a:noFill/>
                </a:ln>
              </p:spPr>
              <p:txBody>
                <a:bodyPr/>
                <a:lstStyle/>
                <a:p>
                  <a:r>
                    <a:rPr lang="en-CN">
                      <a:noFill/>
                    </a:rPr>
                    <a:t> </a:t>
                  </a:r>
                </a:p>
              </p:txBody>
            </p:sp>
          </mc:Fallback>
        </mc:AlternateContent>
      </p:grpSp>
      <p:grpSp>
        <p:nvGrpSpPr>
          <p:cNvPr id="167" name="Google Shape;167;p27"/>
          <p:cNvGrpSpPr/>
          <p:nvPr/>
        </p:nvGrpSpPr>
        <p:grpSpPr>
          <a:xfrm>
            <a:off x="628650" y="1268050"/>
            <a:ext cx="1906100" cy="1009163"/>
            <a:chOff x="0" y="2124"/>
            <a:chExt cx="3785700" cy="1402200"/>
          </a:xfrm>
        </p:grpSpPr>
        <p:sp>
          <p:nvSpPr>
            <p:cNvPr id="168" name="Google Shape;168;p27"/>
            <p:cNvSpPr/>
            <p:nvPr/>
          </p:nvSpPr>
          <p:spPr>
            <a:xfrm>
              <a:off x="0" y="2124"/>
              <a:ext cx="3785700" cy="14022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900" b="1"/>
            </a:p>
          </p:txBody>
        </p:sp>
        <p:sp>
          <p:nvSpPr>
            <p:cNvPr id="169" name="Google Shape;169;p27"/>
            <p:cNvSpPr txBox="1"/>
            <p:nvPr/>
          </p:nvSpPr>
          <p:spPr>
            <a:xfrm>
              <a:off x="68454" y="70578"/>
              <a:ext cx="3648600" cy="1265400"/>
            </a:xfrm>
            <a:prstGeom prst="rect">
              <a:avLst/>
            </a:prstGeom>
            <a:noFill/>
            <a:ln>
              <a:noFill/>
            </a:ln>
          </p:spPr>
          <p:txBody>
            <a:bodyPr spcFirstLastPara="1" wrap="square" lIns="77150" tIns="38575" rIns="77150" bIns="38575" anchor="ctr" anchorCtr="0">
              <a:noAutofit/>
            </a:bodyPr>
            <a:lstStyle/>
            <a:p>
              <a:pPr marL="0" marR="0" lvl="0" indent="0" algn="ctr" rtl="0">
                <a:lnSpc>
                  <a:spcPct val="90000"/>
                </a:lnSpc>
                <a:spcBef>
                  <a:spcPts val="0"/>
                </a:spcBef>
                <a:spcAft>
                  <a:spcPts val="0"/>
                </a:spcAft>
                <a:buClr>
                  <a:srgbClr val="FFFFFF"/>
                </a:buClr>
                <a:buSzPts val="2000"/>
                <a:buFont typeface="Calibri"/>
                <a:buNone/>
              </a:pPr>
              <a:r>
                <a:rPr lang="de" sz="2500" b="1">
                  <a:solidFill>
                    <a:srgbClr val="FFFFFF"/>
                  </a:solidFill>
                  <a:latin typeface="Calibri"/>
                  <a:ea typeface="Calibri"/>
                  <a:cs typeface="Calibri"/>
                  <a:sym typeface="Calibri"/>
                </a:rPr>
                <a:t>Definition</a:t>
              </a:r>
              <a:endParaRPr sz="1600" b="1"/>
            </a:p>
          </p:txBody>
        </p:sp>
      </p:grpSp>
      <p:sp>
        <p:nvSpPr>
          <p:cNvPr id="2" name="Footer Placeholder 1">
            <a:extLst>
              <a:ext uri="{FF2B5EF4-FFF2-40B4-BE49-F238E27FC236}">
                <a16:creationId xmlns:a16="http://schemas.microsoft.com/office/drawing/2014/main" id="{8ED4822B-01A1-5C4D-B276-E40E5D3001F6}"/>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Motivation</a:t>
            </a:r>
            <a:endParaRPr/>
          </a:p>
        </p:txBody>
      </p:sp>
      <p:sp>
        <p:nvSpPr>
          <p:cNvPr id="178" name="Google Shape;17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4</a:t>
            </a:fld>
            <a:endParaRPr/>
          </a:p>
        </p:txBody>
      </p:sp>
      <p:sp>
        <p:nvSpPr>
          <p:cNvPr id="179" name="Google Shape;179;p2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sp>
        <p:nvSpPr>
          <p:cNvPr id="180" name="Google Shape;180;p28"/>
          <p:cNvSpPr/>
          <p:nvPr/>
        </p:nvSpPr>
        <p:spPr>
          <a:xfrm>
            <a:off x="257700" y="4160213"/>
            <a:ext cx="8628600" cy="433200"/>
          </a:xfrm>
          <a:prstGeom prst="rect">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359000" y="4245688"/>
            <a:ext cx="375600" cy="273900"/>
          </a:xfrm>
          <a:prstGeom prst="homePlate">
            <a:avLst>
              <a:gd name="adj" fmla="val 50000"/>
            </a:avLst>
          </a:prstGeom>
          <a:solidFill>
            <a:srgbClr val="4372C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txBox="1"/>
          <p:nvPr/>
        </p:nvSpPr>
        <p:spPr>
          <a:xfrm>
            <a:off x="944700" y="4115213"/>
            <a:ext cx="7941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200" b="1">
                <a:latin typeface="Calibri"/>
                <a:ea typeface="Calibri"/>
                <a:cs typeface="Calibri"/>
                <a:sym typeface="Calibri"/>
              </a:rPr>
              <a:t>A big problem is the poor generalization</a:t>
            </a:r>
            <a:endParaRPr sz="2200" b="1">
              <a:latin typeface="Calibri"/>
              <a:ea typeface="Calibri"/>
              <a:cs typeface="Calibri"/>
              <a:sym typeface="Calibri"/>
            </a:endParaRPr>
          </a:p>
        </p:txBody>
      </p:sp>
      <p:sp>
        <p:nvSpPr>
          <p:cNvPr id="183" name="Google Shape;183;p28"/>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grpSp>
        <p:nvGrpSpPr>
          <p:cNvPr id="184" name="Google Shape;184;p28"/>
          <p:cNvGrpSpPr/>
          <p:nvPr/>
        </p:nvGrpSpPr>
        <p:grpSpPr>
          <a:xfrm>
            <a:off x="628650" y="1104428"/>
            <a:ext cx="7886700" cy="697753"/>
            <a:chOff x="0" y="43208"/>
            <a:chExt cx="10515600" cy="1312800"/>
          </a:xfrm>
        </p:grpSpPr>
        <p:sp>
          <p:nvSpPr>
            <p:cNvPr id="185" name="Google Shape;185;p28"/>
            <p:cNvSpPr/>
            <p:nvPr/>
          </p:nvSpPr>
          <p:spPr>
            <a:xfrm>
              <a:off x="0" y="43208"/>
              <a:ext cx="10515600" cy="13128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64083" y="107291"/>
              <a:ext cx="10387500" cy="1184700"/>
            </a:xfrm>
            <a:prstGeom prst="rect">
              <a:avLst/>
            </a:prstGeom>
            <a:no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Traditional methods are mostly based on operations research methods</a:t>
              </a:r>
              <a:endParaRPr sz="2000" b="1">
                <a:solidFill>
                  <a:srgbClr val="FFFFFF"/>
                </a:solidFill>
                <a:latin typeface="Calibri"/>
                <a:ea typeface="Calibri"/>
                <a:cs typeface="Calibri"/>
                <a:sym typeface="Calibri"/>
              </a:endParaRPr>
            </a:p>
          </p:txBody>
        </p:sp>
      </p:grpSp>
      <p:grpSp>
        <p:nvGrpSpPr>
          <p:cNvPr id="187" name="Google Shape;187;p28"/>
          <p:cNvGrpSpPr/>
          <p:nvPr/>
        </p:nvGrpSpPr>
        <p:grpSpPr>
          <a:xfrm>
            <a:off x="628650" y="1827978"/>
            <a:ext cx="7886700" cy="875713"/>
            <a:chOff x="0" y="1007931"/>
            <a:chExt cx="10515600" cy="1167617"/>
          </a:xfrm>
        </p:grpSpPr>
        <p:sp>
          <p:nvSpPr>
            <p:cNvPr id="188" name="Google Shape;188;p28"/>
            <p:cNvSpPr/>
            <p:nvPr/>
          </p:nvSpPr>
          <p:spPr>
            <a:xfrm>
              <a:off x="0" y="1355948"/>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0" y="1007931"/>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high computational costs</a:t>
              </a:r>
              <a:endParaRPr sz="2000" i="1">
                <a:latin typeface="Calibri"/>
                <a:ea typeface="Calibri"/>
                <a:cs typeface="Calibri"/>
                <a:sym typeface="Calibri"/>
              </a:endParaRPr>
            </a:p>
          </p:txBody>
        </p:sp>
      </p:grpSp>
      <p:grpSp>
        <p:nvGrpSpPr>
          <p:cNvPr id="190" name="Google Shape;190;p28"/>
          <p:cNvGrpSpPr/>
          <p:nvPr/>
        </p:nvGrpSpPr>
        <p:grpSpPr>
          <a:xfrm>
            <a:off x="628650" y="2415532"/>
            <a:ext cx="7886700" cy="697753"/>
            <a:chOff x="0" y="2175669"/>
            <a:chExt cx="10515600" cy="1312800"/>
          </a:xfrm>
        </p:grpSpPr>
        <p:sp>
          <p:nvSpPr>
            <p:cNvPr id="191" name="Google Shape;191;p28"/>
            <p:cNvSpPr/>
            <p:nvPr/>
          </p:nvSpPr>
          <p:spPr>
            <a:xfrm>
              <a:off x="0" y="2175669"/>
              <a:ext cx="10515600" cy="1312800"/>
            </a:xfrm>
            <a:prstGeom prst="roundRect">
              <a:avLst>
                <a:gd name="adj" fmla="val 16667"/>
              </a:avLst>
            </a:prstGeom>
            <a:solidFill>
              <a:srgbClr val="4472C4"/>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28"/>
            <p:cNvSpPr txBox="1"/>
            <p:nvPr/>
          </p:nvSpPr>
          <p:spPr>
            <a:xfrm>
              <a:off x="64083" y="2239752"/>
              <a:ext cx="10387500" cy="1184700"/>
            </a:xfrm>
            <a:prstGeom prst="rect">
              <a:avLst/>
            </a:prstGeom>
            <a:solidFill>
              <a:srgbClr val="4472C4"/>
            </a:solid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Heuristic approaches have been proposed</a:t>
              </a:r>
              <a:endParaRPr sz="2000" b="1">
                <a:solidFill>
                  <a:srgbClr val="FFFFFF"/>
                </a:solidFill>
                <a:latin typeface="Calibri"/>
                <a:ea typeface="Calibri"/>
                <a:cs typeface="Calibri"/>
                <a:sym typeface="Calibri"/>
              </a:endParaRPr>
            </a:p>
          </p:txBody>
        </p:sp>
      </p:grpSp>
      <p:grpSp>
        <p:nvGrpSpPr>
          <p:cNvPr id="193" name="Google Shape;193;p28"/>
          <p:cNvGrpSpPr/>
          <p:nvPr/>
        </p:nvGrpSpPr>
        <p:grpSpPr>
          <a:xfrm>
            <a:off x="-156125" y="3107210"/>
            <a:ext cx="8671475" cy="879150"/>
            <a:chOff x="0" y="3135809"/>
            <a:chExt cx="11561967" cy="1172200"/>
          </a:xfrm>
        </p:grpSpPr>
        <p:sp>
          <p:nvSpPr>
            <p:cNvPr id="194" name="Google Shape;194;p28"/>
            <p:cNvSpPr/>
            <p:nvPr/>
          </p:nvSpPr>
          <p:spPr>
            <a:xfrm>
              <a:off x="0" y="3488409"/>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1046367" y="3135809"/>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cannot guarantee optimality of solutions</a:t>
              </a:r>
              <a:endParaRPr sz="2000" i="1">
                <a:latin typeface="Calibri"/>
                <a:ea typeface="Calibri"/>
                <a:cs typeface="Calibri"/>
                <a:sym typeface="Calibri"/>
              </a:endParaRPr>
            </a:p>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Usage of expert knowledge</a:t>
              </a:r>
              <a:endParaRPr sz="2000" i="1">
                <a:latin typeface="Calibri"/>
                <a:ea typeface="Calibri"/>
                <a:cs typeface="Calibri"/>
                <a:sym typeface="Calibri"/>
              </a:endParaRPr>
            </a:p>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Bound to specific domain</a:t>
              </a:r>
              <a:endParaRPr sz="2000" i="1">
                <a:latin typeface="Calibri"/>
                <a:ea typeface="Calibri"/>
                <a:cs typeface="Calibri"/>
                <a:sym typeface="Calibri"/>
              </a:endParaRPr>
            </a:p>
          </p:txBody>
        </p:sp>
      </p:grpSp>
      <p:sp>
        <p:nvSpPr>
          <p:cNvPr id="2" name="Footer Placeholder 1">
            <a:extLst>
              <a:ext uri="{FF2B5EF4-FFF2-40B4-BE49-F238E27FC236}">
                <a16:creationId xmlns:a16="http://schemas.microsoft.com/office/drawing/2014/main" id="{20181FF4-05D8-6345-9DCE-C097AD4B0C95}"/>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Motivation</a:t>
            </a:r>
            <a:endParaRPr/>
          </a:p>
        </p:txBody>
      </p:sp>
      <p:sp>
        <p:nvSpPr>
          <p:cNvPr id="204" name="Google Shape;20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5</a:t>
            </a:fld>
            <a:endParaRPr/>
          </a:p>
        </p:txBody>
      </p:sp>
      <p:sp>
        <p:nvSpPr>
          <p:cNvPr id="205" name="Google Shape;205;p29"/>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grpSp>
        <p:nvGrpSpPr>
          <p:cNvPr id="206" name="Google Shape;206;p29"/>
          <p:cNvGrpSpPr/>
          <p:nvPr/>
        </p:nvGrpSpPr>
        <p:grpSpPr>
          <a:xfrm>
            <a:off x="628650" y="1112651"/>
            <a:ext cx="7886700" cy="701560"/>
            <a:chOff x="0" y="43208"/>
            <a:chExt cx="10515600" cy="1312800"/>
          </a:xfrm>
        </p:grpSpPr>
        <p:sp>
          <p:nvSpPr>
            <p:cNvPr id="207" name="Google Shape;207;p29"/>
            <p:cNvSpPr/>
            <p:nvPr/>
          </p:nvSpPr>
          <p:spPr>
            <a:xfrm>
              <a:off x="0" y="43208"/>
              <a:ext cx="10515600" cy="1312800"/>
            </a:xfrm>
            <a:prstGeom prst="roundRect">
              <a:avLst>
                <a:gd name="adj" fmla="val 16667"/>
              </a:avLst>
            </a:prstGeom>
            <a:solidFill>
              <a:srgbClr val="4372C3"/>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8" name="Google Shape;208;p29"/>
            <p:cNvSpPr txBox="1"/>
            <p:nvPr/>
          </p:nvSpPr>
          <p:spPr>
            <a:xfrm>
              <a:off x="64083" y="107291"/>
              <a:ext cx="10387500" cy="1184700"/>
            </a:xfrm>
            <a:prstGeom prst="rect">
              <a:avLst/>
            </a:prstGeom>
            <a:no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TSP instances are naturally highly structured</a:t>
              </a:r>
              <a:endParaRPr sz="2000" b="1">
                <a:solidFill>
                  <a:srgbClr val="FFFFFF"/>
                </a:solidFill>
                <a:latin typeface="Calibri"/>
                <a:ea typeface="Calibri"/>
                <a:cs typeface="Calibri"/>
                <a:sym typeface="Calibri"/>
              </a:endParaRPr>
            </a:p>
          </p:txBody>
        </p:sp>
      </p:grpSp>
      <p:grpSp>
        <p:nvGrpSpPr>
          <p:cNvPr id="209" name="Google Shape;209;p29"/>
          <p:cNvGrpSpPr/>
          <p:nvPr/>
        </p:nvGrpSpPr>
        <p:grpSpPr>
          <a:xfrm>
            <a:off x="628650" y="1814203"/>
            <a:ext cx="7886700" cy="710513"/>
            <a:chOff x="0" y="1228198"/>
            <a:chExt cx="10515600" cy="947350"/>
          </a:xfrm>
        </p:grpSpPr>
        <p:sp>
          <p:nvSpPr>
            <p:cNvPr id="210" name="Google Shape;210;p29"/>
            <p:cNvSpPr/>
            <p:nvPr/>
          </p:nvSpPr>
          <p:spPr>
            <a:xfrm>
              <a:off x="0" y="1355948"/>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1" name="Google Shape;211;p29"/>
            <p:cNvSpPr txBox="1"/>
            <p:nvPr/>
          </p:nvSpPr>
          <p:spPr>
            <a:xfrm>
              <a:off x="0" y="1228198"/>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SzPts val="2000"/>
                <a:buFont typeface="Calibri"/>
                <a:buChar char="•"/>
              </a:pPr>
              <a:r>
                <a:rPr lang="de" sz="2000" i="1">
                  <a:latin typeface="Calibri"/>
                  <a:ea typeface="Calibri"/>
                  <a:cs typeface="Calibri"/>
                  <a:sym typeface="Calibri"/>
                </a:rPr>
                <a:t>Good fit for machine learning, no expert knowledge is required</a:t>
              </a:r>
              <a:endParaRPr sz="2000" i="1">
                <a:latin typeface="Calibri"/>
                <a:ea typeface="Calibri"/>
                <a:cs typeface="Calibri"/>
                <a:sym typeface="Calibri"/>
              </a:endParaRPr>
            </a:p>
          </p:txBody>
        </p:sp>
      </p:grpSp>
      <p:grpSp>
        <p:nvGrpSpPr>
          <p:cNvPr id="212" name="Google Shape;212;p29"/>
          <p:cNvGrpSpPr/>
          <p:nvPr/>
        </p:nvGrpSpPr>
        <p:grpSpPr>
          <a:xfrm>
            <a:off x="628650" y="2538167"/>
            <a:ext cx="7886700" cy="701560"/>
            <a:chOff x="0" y="2175669"/>
            <a:chExt cx="10515600" cy="1312800"/>
          </a:xfrm>
        </p:grpSpPr>
        <p:sp>
          <p:nvSpPr>
            <p:cNvPr id="213" name="Google Shape;213;p29"/>
            <p:cNvSpPr/>
            <p:nvPr/>
          </p:nvSpPr>
          <p:spPr>
            <a:xfrm>
              <a:off x="0" y="2175669"/>
              <a:ext cx="10515600" cy="1312800"/>
            </a:xfrm>
            <a:prstGeom prst="roundRect">
              <a:avLst>
                <a:gd name="adj" fmla="val 16667"/>
              </a:avLst>
            </a:prstGeom>
            <a:solidFill>
              <a:srgbClr val="4472C4"/>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4" name="Google Shape;214;p29"/>
            <p:cNvSpPr txBox="1"/>
            <p:nvPr/>
          </p:nvSpPr>
          <p:spPr>
            <a:xfrm>
              <a:off x="64083" y="2239752"/>
              <a:ext cx="10387500" cy="1184700"/>
            </a:xfrm>
            <a:prstGeom prst="rect">
              <a:avLst/>
            </a:prstGeom>
            <a:solidFill>
              <a:srgbClr val="4472C4"/>
            </a:solidFill>
            <a:ln>
              <a:noFill/>
            </a:ln>
          </p:spPr>
          <p:txBody>
            <a:bodyPr spcFirstLastPara="1" wrap="square" lIns="94300" tIns="94300" rIns="94300" bIns="9430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de" sz="2000" b="1">
                  <a:solidFill>
                    <a:srgbClr val="FFFFFF"/>
                  </a:solidFill>
                  <a:latin typeface="Calibri"/>
                  <a:ea typeface="Calibri"/>
                  <a:cs typeface="Calibri"/>
                  <a:sym typeface="Calibri"/>
                </a:rPr>
                <a:t>Graph Attention Networks proves the excellent performance of using graph as input</a:t>
              </a:r>
              <a:endParaRPr sz="2000" b="1">
                <a:solidFill>
                  <a:srgbClr val="FFFFFF"/>
                </a:solidFill>
                <a:latin typeface="Calibri"/>
                <a:ea typeface="Calibri"/>
                <a:cs typeface="Calibri"/>
                <a:sym typeface="Calibri"/>
              </a:endParaRPr>
            </a:p>
          </p:txBody>
        </p:sp>
      </p:grpSp>
      <p:grpSp>
        <p:nvGrpSpPr>
          <p:cNvPr id="215" name="Google Shape;215;p29"/>
          <p:cNvGrpSpPr/>
          <p:nvPr/>
        </p:nvGrpSpPr>
        <p:grpSpPr>
          <a:xfrm>
            <a:off x="628650" y="3239735"/>
            <a:ext cx="7886700" cy="957750"/>
            <a:chOff x="0" y="3031009"/>
            <a:chExt cx="10515600" cy="1277000"/>
          </a:xfrm>
        </p:grpSpPr>
        <p:sp>
          <p:nvSpPr>
            <p:cNvPr id="216" name="Google Shape;216;p29"/>
            <p:cNvSpPr/>
            <p:nvPr/>
          </p:nvSpPr>
          <p:spPr>
            <a:xfrm>
              <a:off x="0" y="3488409"/>
              <a:ext cx="10515600" cy="819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7" name="Google Shape;217;p29"/>
            <p:cNvSpPr txBox="1"/>
            <p:nvPr/>
          </p:nvSpPr>
          <p:spPr>
            <a:xfrm>
              <a:off x="0" y="3031009"/>
              <a:ext cx="10515600" cy="819600"/>
            </a:xfrm>
            <a:prstGeom prst="rect">
              <a:avLst/>
            </a:prstGeom>
            <a:noFill/>
            <a:ln>
              <a:noFill/>
            </a:ln>
          </p:spPr>
          <p:txBody>
            <a:bodyPr spcFirstLastPara="1" wrap="square" lIns="250400" tIns="31425" rIns="176000" bIns="31425" anchor="t" anchorCtr="0">
              <a:noAutofit/>
            </a:bodyPr>
            <a:lstStyle/>
            <a:p>
              <a:pPr marL="177800" marR="0" lvl="1" indent="-177800" algn="l" rtl="0">
                <a:lnSpc>
                  <a:spcPct val="90000"/>
                </a:lnSpc>
                <a:spcBef>
                  <a:spcPts val="0"/>
                </a:spcBef>
                <a:spcAft>
                  <a:spcPts val="0"/>
                </a:spcAft>
                <a:buClr>
                  <a:srgbClr val="000000"/>
                </a:buClr>
                <a:buSzPts val="2000"/>
                <a:buFont typeface="Calibri"/>
                <a:buChar char="•"/>
              </a:pPr>
              <a:r>
                <a:rPr lang="de" sz="2000" i="1">
                  <a:latin typeface="Calibri"/>
                  <a:ea typeface="Calibri"/>
                  <a:cs typeface="Calibri"/>
                  <a:sym typeface="Calibri"/>
                </a:rPr>
                <a:t>Recently proposed method</a:t>
              </a:r>
              <a:endParaRPr sz="2000" b="0" i="0" u="none" strike="noStrike" cap="none">
                <a:solidFill>
                  <a:srgbClr val="000000"/>
                </a:solidFill>
                <a:latin typeface="Calibri"/>
                <a:ea typeface="Calibri"/>
                <a:cs typeface="Calibri"/>
                <a:sym typeface="Calibri"/>
              </a:endParaRPr>
            </a:p>
          </p:txBody>
        </p:sp>
      </p:grpSp>
      <p:sp>
        <p:nvSpPr>
          <p:cNvPr id="218" name="Google Shape;218;p29"/>
          <p:cNvSpPr/>
          <p:nvPr/>
        </p:nvSpPr>
        <p:spPr>
          <a:xfrm>
            <a:off x="257700" y="3859125"/>
            <a:ext cx="8628600" cy="797400"/>
          </a:xfrm>
          <a:prstGeom prst="rect">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348400" y="4197463"/>
            <a:ext cx="375600" cy="273900"/>
          </a:xfrm>
          <a:prstGeom prst="homePlate">
            <a:avLst>
              <a:gd name="adj" fmla="val 50000"/>
            </a:avLst>
          </a:prstGeom>
          <a:solidFill>
            <a:srgbClr val="4372C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txBox="1"/>
          <p:nvPr/>
        </p:nvSpPr>
        <p:spPr>
          <a:xfrm>
            <a:off x="883100" y="3826875"/>
            <a:ext cx="7941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200" b="1">
                <a:latin typeface="Calibri"/>
                <a:ea typeface="Calibri"/>
                <a:cs typeface="Calibri"/>
                <a:sym typeface="Calibri"/>
              </a:rPr>
              <a:t>We aim to train a rotation invariant graph Attention Network for approximately solving TSP</a:t>
            </a:r>
            <a:endParaRPr sz="2200" b="1">
              <a:latin typeface="Calibri"/>
              <a:ea typeface="Calibri"/>
              <a:cs typeface="Calibri"/>
              <a:sym typeface="Calibri"/>
            </a:endParaRPr>
          </a:p>
        </p:txBody>
      </p:sp>
      <p:sp>
        <p:nvSpPr>
          <p:cNvPr id="2" name="Footer Placeholder 1">
            <a:extLst>
              <a:ext uri="{FF2B5EF4-FFF2-40B4-BE49-F238E27FC236}">
                <a16:creationId xmlns:a16="http://schemas.microsoft.com/office/drawing/2014/main" id="{444B8434-75F3-EF44-9613-669EFF769324}"/>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Problems in ML-based Approaches</a:t>
            </a:r>
            <a:endParaRPr/>
          </a:p>
        </p:txBody>
      </p:sp>
      <p:sp>
        <p:nvSpPr>
          <p:cNvPr id="229" name="Google Shape;229;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6</a:t>
            </a:fld>
            <a:endParaRPr/>
          </a:p>
        </p:txBody>
      </p:sp>
      <p:sp>
        <p:nvSpPr>
          <p:cNvPr id="230" name="Google Shape;230;p30"/>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31" name="Google Shape;231;p30"/>
          <p:cNvPicPr preferRelativeResize="0"/>
          <p:nvPr/>
        </p:nvPicPr>
        <p:blipFill rotWithShape="1">
          <a:blip r:embed="rId3">
            <a:alphaModFix/>
          </a:blip>
          <a:srcRect t="288" b="288"/>
          <a:stretch/>
        </p:blipFill>
        <p:spPr>
          <a:xfrm>
            <a:off x="1581950" y="1292625"/>
            <a:ext cx="2158000" cy="2129025"/>
          </a:xfrm>
          <a:prstGeom prst="rect">
            <a:avLst/>
          </a:prstGeom>
          <a:noFill/>
          <a:ln>
            <a:noFill/>
          </a:ln>
        </p:spPr>
      </p:pic>
      <p:sp>
        <p:nvSpPr>
          <p:cNvPr id="232" name="Google Shape;232;p30"/>
          <p:cNvSpPr/>
          <p:nvPr/>
        </p:nvSpPr>
        <p:spPr>
          <a:xfrm>
            <a:off x="1582000" y="3805500"/>
            <a:ext cx="2298000" cy="568800"/>
          </a:xfrm>
          <a:prstGeom prst="roundRect">
            <a:avLst>
              <a:gd name="adj" fmla="val 16667"/>
            </a:avLst>
          </a:prstGeom>
          <a:solidFill>
            <a:srgbClr val="437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p:nvPr/>
        </p:nvSpPr>
        <p:spPr>
          <a:xfrm>
            <a:off x="1632250" y="3843600"/>
            <a:ext cx="274275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000" b="1">
                <a:solidFill>
                  <a:schemeClr val="lt1"/>
                </a:solidFill>
                <a:latin typeface="Calibri"/>
                <a:ea typeface="Calibri"/>
                <a:cs typeface="Calibri"/>
                <a:sym typeface="Calibri"/>
              </a:rPr>
              <a:t>Rotation Invariance</a:t>
            </a:r>
            <a:endParaRPr sz="2000" b="1">
              <a:solidFill>
                <a:schemeClr val="lt1"/>
              </a:solidFill>
              <a:latin typeface="Calibri"/>
              <a:ea typeface="Calibri"/>
              <a:cs typeface="Calibri"/>
              <a:sym typeface="Calibri"/>
            </a:endParaRPr>
          </a:p>
        </p:txBody>
      </p:sp>
      <p:sp>
        <p:nvSpPr>
          <p:cNvPr id="234" name="Google Shape;234;p30"/>
          <p:cNvSpPr/>
          <p:nvPr/>
        </p:nvSpPr>
        <p:spPr>
          <a:xfrm>
            <a:off x="4496650" y="3767388"/>
            <a:ext cx="2157900" cy="568800"/>
          </a:xfrm>
          <a:prstGeom prst="roundRect">
            <a:avLst>
              <a:gd name="adj" fmla="val 16667"/>
            </a:avLst>
          </a:prstGeom>
          <a:solidFill>
            <a:srgbClr val="437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txBox="1"/>
          <p:nvPr/>
        </p:nvSpPr>
        <p:spPr>
          <a:xfrm>
            <a:off x="4718800" y="3784250"/>
            <a:ext cx="205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2000" b="1">
                <a:solidFill>
                  <a:schemeClr val="lt1"/>
                </a:solidFill>
                <a:latin typeface="Calibri"/>
                <a:ea typeface="Calibri"/>
                <a:cs typeface="Calibri"/>
                <a:sym typeface="Calibri"/>
              </a:rPr>
              <a:t>Generalization</a:t>
            </a:r>
            <a:endParaRPr sz="2000" b="1">
              <a:solidFill>
                <a:schemeClr val="lt1"/>
              </a:solidFill>
              <a:latin typeface="Calibri"/>
              <a:ea typeface="Calibri"/>
              <a:cs typeface="Calibri"/>
              <a:sym typeface="Calibri"/>
            </a:endParaRPr>
          </a:p>
        </p:txBody>
      </p:sp>
      <p:pic>
        <p:nvPicPr>
          <p:cNvPr id="236" name="Google Shape;236;p30"/>
          <p:cNvPicPr preferRelativeResize="0"/>
          <p:nvPr/>
        </p:nvPicPr>
        <p:blipFill>
          <a:blip r:embed="rId4">
            <a:alphaModFix/>
          </a:blip>
          <a:stretch>
            <a:fillRect/>
          </a:stretch>
        </p:blipFill>
        <p:spPr>
          <a:xfrm>
            <a:off x="4581500" y="1185250"/>
            <a:ext cx="1988199" cy="2296575"/>
          </a:xfrm>
          <a:prstGeom prst="rect">
            <a:avLst/>
          </a:prstGeom>
          <a:noFill/>
          <a:ln>
            <a:noFill/>
          </a:ln>
        </p:spPr>
      </p:pic>
      <p:sp>
        <p:nvSpPr>
          <p:cNvPr id="2" name="Footer Placeholder 1">
            <a:extLst>
              <a:ext uri="{FF2B5EF4-FFF2-40B4-BE49-F238E27FC236}">
                <a16:creationId xmlns:a16="http://schemas.microsoft.com/office/drawing/2014/main" id="{F0DB4A5A-A593-6E47-95A6-B422F20258D0}"/>
              </a:ext>
            </a:extLst>
          </p:cNvPr>
          <p:cNvSpPr>
            <a:spLocks noGrp="1"/>
          </p:cNvSpPr>
          <p:nvPr>
            <p:ph type="ftr" idx="11"/>
          </p:nvPr>
        </p:nvSpPr>
        <p:spPr/>
        <p:txBody>
          <a:bodyPr/>
          <a:lstStyle/>
          <a:p>
            <a:r>
              <a:rPr lang="en-US"/>
              <a:t>Using Graph Attention Network for Training Rotation Invariant Models to solve the Travelling Salesman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628650" y="273848"/>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45" name="Google Shape;245;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7</a:t>
            </a:fld>
            <a:endParaRPr/>
          </a:p>
        </p:txBody>
      </p:sp>
      <p:sp>
        <p:nvSpPr>
          <p:cNvPr id="246" name="Google Shape;246;p31"/>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47" name="Google Shape;247;p31"/>
          <p:cNvPicPr preferRelativeResize="0"/>
          <p:nvPr/>
        </p:nvPicPr>
        <p:blipFill>
          <a:blip r:embed="rId3">
            <a:alphaModFix/>
          </a:blip>
          <a:stretch>
            <a:fillRect/>
          </a:stretch>
        </p:blipFill>
        <p:spPr>
          <a:xfrm>
            <a:off x="765050" y="865761"/>
            <a:ext cx="2458516" cy="3562814"/>
          </a:xfrm>
          <a:prstGeom prst="rect">
            <a:avLst/>
          </a:prstGeom>
          <a:noFill/>
          <a:ln>
            <a:noFill/>
          </a:ln>
        </p:spPr>
      </p:pic>
      <p:sp>
        <p:nvSpPr>
          <p:cNvPr id="248" name="Google Shape;248;p31"/>
          <p:cNvSpPr txBox="1"/>
          <p:nvPr/>
        </p:nvSpPr>
        <p:spPr>
          <a:xfrm>
            <a:off x="628650" y="4412132"/>
            <a:ext cx="30000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2: The Transformer - model architecture</a:t>
            </a:r>
            <a:endParaRPr sz="1000">
              <a:solidFill>
                <a:schemeClr val="dk1"/>
              </a:solidFill>
            </a:endParaRPr>
          </a:p>
        </p:txBody>
      </p:sp>
      <p:sp>
        <p:nvSpPr>
          <p:cNvPr id="249" name="Google Shape;249;p31"/>
          <p:cNvSpPr txBox="1"/>
          <p:nvPr/>
        </p:nvSpPr>
        <p:spPr>
          <a:xfrm>
            <a:off x="3628650" y="1560345"/>
            <a:ext cx="5047200" cy="2455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1"/>
              </a:buClr>
              <a:buSzPts val="1300"/>
              <a:buChar char="●"/>
            </a:pPr>
            <a:r>
              <a:rPr lang="de" sz="1300">
                <a:solidFill>
                  <a:schemeClr val="dk1"/>
                </a:solidFill>
              </a:rPr>
              <a:t>The left is the encoder part, and the right is the decoder part.</a:t>
            </a:r>
            <a:endParaRPr sz="1300">
              <a:solidFill>
                <a:schemeClr val="dk1"/>
              </a:solidFill>
            </a:endParaRPr>
          </a:p>
          <a:p>
            <a:pPr marL="457200" lvl="0" indent="0" algn="l" rtl="0">
              <a:lnSpc>
                <a:spcPct val="115000"/>
              </a:lnSpc>
              <a:spcBef>
                <a:spcPts val="0"/>
              </a:spcBef>
              <a:spcAft>
                <a:spcPts val="0"/>
              </a:spcAft>
              <a:buNone/>
            </a:pP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de" sz="1300">
                <a:solidFill>
                  <a:schemeClr val="dk1"/>
                </a:solidFill>
              </a:rPr>
              <a:t>Encoder contains two sublayers. One is the Multi-Head Attention (MHA) layer, and then a Feed Forward(FF) layer.</a:t>
            </a:r>
            <a:endParaRPr sz="1300">
              <a:solidFill>
                <a:schemeClr val="dk1"/>
              </a:solidFill>
            </a:endParaRPr>
          </a:p>
          <a:p>
            <a:pPr marL="457200" lvl="0" indent="0" algn="l" rtl="0">
              <a:lnSpc>
                <a:spcPct val="115000"/>
              </a:lnSpc>
              <a:spcBef>
                <a:spcPts val="0"/>
              </a:spcBef>
              <a:spcAft>
                <a:spcPts val="0"/>
              </a:spcAft>
              <a:buNone/>
            </a:pP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de" sz="1300">
                <a:solidFill>
                  <a:schemeClr val="dk1"/>
                </a:solidFill>
              </a:rPr>
              <a:t>Decoder has three sublayers. The first two layers are MHA, and the last is the fully connected layer. The first MHA is a stack of self-attention layers, and the second MHA is a stack of encoder-decoder attention layers</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94025" y="8027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56" name="Google Shape;25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8</a:t>
            </a:fld>
            <a:endParaRPr/>
          </a:p>
        </p:txBody>
      </p:sp>
      <p:pic>
        <p:nvPicPr>
          <p:cNvPr id="257" name="Google Shape;257;p32"/>
          <p:cNvPicPr preferRelativeResize="0"/>
          <p:nvPr/>
        </p:nvPicPr>
        <p:blipFill>
          <a:blip r:embed="rId3">
            <a:alphaModFix/>
          </a:blip>
          <a:stretch>
            <a:fillRect/>
          </a:stretch>
        </p:blipFill>
        <p:spPr>
          <a:xfrm>
            <a:off x="1386699" y="706073"/>
            <a:ext cx="6370601" cy="2252100"/>
          </a:xfrm>
          <a:prstGeom prst="rect">
            <a:avLst/>
          </a:prstGeom>
          <a:noFill/>
          <a:ln>
            <a:noFill/>
          </a:ln>
        </p:spPr>
      </p:pic>
      <p:sp>
        <p:nvSpPr>
          <p:cNvPr id="258" name="Google Shape;258;p32"/>
          <p:cNvSpPr txBox="1"/>
          <p:nvPr/>
        </p:nvSpPr>
        <p:spPr>
          <a:xfrm>
            <a:off x="3422413" y="2915265"/>
            <a:ext cx="469920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3: Attention based encoder</a:t>
            </a:r>
            <a:endParaRPr sz="1000">
              <a:solidFill>
                <a:schemeClr val="dk1"/>
              </a:solidFill>
            </a:endParaRPr>
          </a:p>
        </p:txBody>
      </p:sp>
      <mc:AlternateContent xmlns:mc="http://schemas.openxmlformats.org/markup-compatibility/2006" xmlns:a14="http://schemas.microsoft.com/office/drawing/2010/main">
        <mc:Choice Requires="a14">
          <p:sp>
            <p:nvSpPr>
              <p:cNvPr id="261" name="Google Shape;261;p32"/>
              <p:cNvSpPr txBox="1"/>
              <p:nvPr/>
            </p:nvSpPr>
            <p:spPr>
              <a:xfrm>
                <a:off x="267952" y="3273997"/>
                <a:ext cx="3790923" cy="97716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b="1">
                    <a:solidFill>
                      <a:schemeClr val="dk1"/>
                    </a:solidFill>
                  </a:rPr>
                  <a:t>Encoder Input:</a:t>
                </a:r>
                <a:endParaRPr sz="1000" b="1">
                  <a:solidFill>
                    <a:schemeClr val="dk1"/>
                  </a:solidFill>
                </a:endParaRPr>
              </a:p>
              <a:p>
                <a:pPr algn="just"/>
                <a14:m>
                  <m:oMath xmlns:m="http://schemas.openxmlformats.org/officeDocument/2006/math">
                    <m:r>
                      <a:rPr lang="en-CN" sz="1000" i="1">
                        <a:latin typeface="Cambria Math" panose="02040503050406030204" pitchFamily="18" charset="0"/>
                      </a:rPr>
                      <m:t>𝑠</m:t>
                    </m:r>
                  </m:oMath>
                </a14:m>
                <a:r>
                  <a:rPr lang="zh-CN" altLang="en-US" sz="1000"/>
                  <a:t> </a:t>
                </a:r>
                <a:r>
                  <a:rPr lang="en-CN" sz="1000"/>
                  <a:t>as</a:t>
                </a:r>
                <a:r>
                  <a:rPr lang="zh-CN" altLang="en-US" sz="1000"/>
                  <a:t> </a:t>
                </a:r>
                <a:r>
                  <a:rPr lang="en-CN" sz="1000"/>
                  <a:t>a</a:t>
                </a:r>
                <a:r>
                  <a:rPr lang="zh-CN" altLang="en-US" sz="1000"/>
                  <a:t> </a:t>
                </a:r>
                <a:r>
                  <a:rPr lang="en-CN" sz="1000"/>
                  <a:t>graph with </a:t>
                </a:r>
                <a14:m>
                  <m:oMath xmlns:m="http://schemas.openxmlformats.org/officeDocument/2006/math">
                    <m:r>
                      <a:rPr lang="en-CN" sz="1000" i="1">
                        <a:latin typeface="Cambria Math" panose="02040503050406030204" pitchFamily="18" charset="0"/>
                      </a:rPr>
                      <m:t>𝑛</m:t>
                    </m:r>
                  </m:oMath>
                </a14:m>
                <a:r>
                  <a:rPr lang="en-CN" sz="1000"/>
                  <a:t> nodes, where node </a:t>
                </a:r>
                <a14:m>
                  <m:oMath xmlns:m="http://schemas.openxmlformats.org/officeDocument/2006/math">
                    <m:r>
                      <a:rPr lang="en-US" sz="1000" b="0" i="1">
                        <a:latin typeface="Cambria Math" panose="02040503050406030204" pitchFamily="18" charset="0"/>
                      </a:rPr>
                      <m:t>𝑖</m:t>
                    </m:r>
                    <m:r>
                      <a:rPr lang="en-US" sz="1000" b="0" i="1">
                        <a:latin typeface="Cambria Math" panose="02040503050406030204" pitchFamily="18" charset="0"/>
                      </a:rPr>
                      <m:t> ∈ {1,…,</m:t>
                    </m:r>
                    <m:r>
                      <a:rPr lang="en-US" sz="1000" b="0" i="1">
                        <a:latin typeface="Cambria Math" panose="02040503050406030204" pitchFamily="18" charset="0"/>
                      </a:rPr>
                      <m:t>𝑛</m:t>
                    </m:r>
                    <m:r>
                      <a:rPr lang="en-US" sz="1000" b="0" i="1">
                        <a:latin typeface="Cambria Math" panose="02040503050406030204" pitchFamily="18" charset="0"/>
                      </a:rPr>
                      <m:t>}</m:t>
                    </m:r>
                  </m:oMath>
                </a14:m>
                <a:r>
                  <a:rPr lang="en-CN" sz="1000"/>
                  <a:t> is represented by features </a:t>
                </a:r>
                <a14:m>
                  <m:oMath xmlns:m="http://schemas.openxmlformats.org/officeDocument/2006/math">
                    <m:sSub>
                      <m:sSubPr>
                        <m:ctrlPr>
                          <a:rPr lang="en-US" sz="1000" b="0" i="1">
                            <a:latin typeface="Cambria Math" panose="02040503050406030204" pitchFamily="18" charset="0"/>
                          </a:rPr>
                        </m:ctrlPr>
                      </m:sSubPr>
                      <m:e>
                        <m:r>
                          <a:rPr lang="en-US" sz="1000" b="0" i="1">
                            <a:latin typeface="Cambria Math" panose="02040503050406030204" pitchFamily="18" charset="0"/>
                          </a:rPr>
                          <m:t>𝑥</m:t>
                        </m:r>
                      </m:e>
                      <m:sub>
                        <m:r>
                          <a:rPr lang="en-US" sz="1000" b="0" i="1">
                            <a:latin typeface="Cambria Math" panose="02040503050406030204" pitchFamily="18" charset="0"/>
                          </a:rPr>
                          <m:t>𝑖</m:t>
                        </m:r>
                      </m:sub>
                    </m:sSub>
                  </m:oMath>
                </a14:m>
                <a:r>
                  <a:rPr lang="en-CN" sz="1000"/>
                  <a:t>.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𝑥</m:t>
                        </m:r>
                      </m:e>
                      <m:sub>
                        <m:r>
                          <a:rPr lang="en-US" sz="1000" i="1">
                            <a:latin typeface="Cambria Math" panose="02040503050406030204" pitchFamily="18" charset="0"/>
                          </a:rPr>
                          <m:t>𝑖</m:t>
                        </m:r>
                      </m:sub>
                    </m:sSub>
                    <m:r>
                      <a:rPr lang="en-US" sz="1000" i="1">
                        <a:latin typeface="Cambria Math" panose="02040503050406030204" pitchFamily="18" charset="0"/>
                      </a:rPr>
                      <m:t> </m:t>
                    </m:r>
                  </m:oMath>
                </a14:m>
                <a:r>
                  <a:rPr lang="en-CN" sz="1000"/>
                  <a:t>is the coordinate of node </a:t>
                </a:r>
                <a14:m>
                  <m:oMath xmlns:m="http://schemas.openxmlformats.org/officeDocument/2006/math">
                    <m:r>
                      <a:rPr lang="en-US" sz="1000" i="1">
                        <a:latin typeface="Cambria Math" panose="02040503050406030204" pitchFamily="18" charset="0"/>
                      </a:rPr>
                      <m:t>𝑖</m:t>
                    </m:r>
                  </m:oMath>
                </a14:m>
                <a:r>
                  <a:rPr lang="en-CN" sz="1000"/>
                  <a:t> and the graph is fully connected (with self connections)</a:t>
                </a:r>
                <a:r>
                  <a:rPr lang="en-US" sz="1000"/>
                  <a:t>. </a:t>
                </a:r>
                <a:r>
                  <a:rPr lang="en-CN" sz="1000"/>
                  <a:t>The input is a graph instead of a sequence of nodes(Graph Attention Network)</a:t>
                </a:r>
              </a:p>
            </p:txBody>
          </p:sp>
        </mc:Choice>
        <mc:Fallback xmlns="">
          <p:sp>
            <p:nvSpPr>
              <p:cNvPr id="261" name="Google Shape;261;p32"/>
              <p:cNvSpPr txBox="1">
                <a:spLocks noRot="1" noChangeAspect="1" noMove="1" noResize="1" noEditPoints="1" noAdjustHandles="1" noChangeArrowheads="1" noChangeShapeType="1" noTextEdit="1"/>
              </p:cNvSpPr>
              <p:nvPr/>
            </p:nvSpPr>
            <p:spPr>
              <a:xfrm>
                <a:off x="267952" y="3273997"/>
                <a:ext cx="3790923" cy="977160"/>
              </a:xfrm>
              <a:prstGeom prst="rect">
                <a:avLst/>
              </a:prstGeom>
              <a:blipFill>
                <a:blip r:embed="rId4"/>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2" name="Google Shape;262;p32"/>
              <p:cNvSpPr txBox="1"/>
              <p:nvPr/>
            </p:nvSpPr>
            <p:spPr>
              <a:xfrm>
                <a:off x="4382342" y="3314322"/>
                <a:ext cx="4371300" cy="1366369"/>
              </a:xfrm>
              <a:prstGeom prst="rect">
                <a:avLst/>
              </a:prstGeom>
              <a:noFill/>
              <a:ln>
                <a:noFill/>
              </a:ln>
            </p:spPr>
            <p:txBody>
              <a:bodyPr spcFirstLastPara="1" wrap="square" lIns="91425" tIns="91425" rIns="91425" bIns="91425" anchor="t" anchorCtr="0">
                <a:spAutoFit/>
              </a:bodyPr>
              <a:lstStyle/>
              <a:p>
                <a:r>
                  <a:rPr lang="en-CN" sz="1000"/>
                  <a:t>We do not use positional encoding so that the generated node embeddings are invariant to the input order.</a:t>
                </a:r>
              </a:p>
              <a:p>
                <a:r>
                  <a:rPr lang="en-US" altLang="zh-CN" sz="1000"/>
                  <a:t>we</a:t>
                </a:r>
                <a:r>
                  <a:rPr lang="zh-CN" altLang="en-US" sz="1000"/>
                  <a:t> </a:t>
                </a:r>
                <a:r>
                  <a:rPr lang="en-US" altLang="zh-CN" sz="1000"/>
                  <a:t>use</a:t>
                </a:r>
                <a:r>
                  <a:rPr lang="zh-CN" altLang="en-US" sz="1000"/>
                  <a:t> </a:t>
                </a:r>
                <a:r>
                  <a:rPr lang="en-US" altLang="zh-CN" sz="1000"/>
                  <a:t>a learned linear projection</a:t>
                </a:r>
                <a:r>
                  <a:rPr lang="zh-CN" altLang="en-US" sz="1000"/>
                  <a:t> </a:t>
                </a:r>
                <a:r>
                  <a:rPr lang="en-US" altLang="zh-CN" sz="1000"/>
                  <a:t>to</a:t>
                </a:r>
                <a:r>
                  <a:rPr lang="zh-CN" altLang="en-US" sz="1000"/>
                  <a:t> </a:t>
                </a:r>
                <a:r>
                  <a:rPr lang="en-US" altLang="zh-CN" sz="1000"/>
                  <a:t>transfor</a:t>
                </a:r>
                <a:r>
                  <a:rPr lang="zh-CN" altLang="en-US" sz="1000"/>
                  <a:t> </a:t>
                </a:r>
                <a:r>
                  <a:rPr lang="en-US" altLang="zh-CN" sz="1000"/>
                  <a:t>the</a:t>
                </a:r>
                <a:r>
                  <a:rPr lang="zh-CN" altLang="en-US" sz="1000"/>
                  <a:t> </a:t>
                </a:r>
                <a:r>
                  <a:rPr lang="en-US" altLang="zh-CN" sz="1000"/>
                  <a:t>TSP</a:t>
                </a:r>
                <a:r>
                  <a:rPr lang="zh-CN" altLang="en-US" sz="1000"/>
                  <a:t> </a:t>
                </a:r>
                <a:r>
                  <a:rPr lang="en-US" altLang="zh-CN" sz="1000"/>
                  <a:t>2-dimensional</a:t>
                </a:r>
                <a:r>
                  <a:rPr lang="zh-CN" altLang="en-US" sz="1000"/>
                  <a:t> </a:t>
                </a:r>
                <a:r>
                  <a:rPr lang="en-US" altLang="zh-CN" sz="1000"/>
                  <a:t>input </a:t>
                </a:r>
                <a14:m>
                  <m:oMath xmlns:m="http://schemas.openxmlformats.org/officeDocument/2006/math">
                    <m:sSub>
                      <m:sSubPr>
                        <m:ctrlPr>
                          <a:rPr lang="en-US" sz="1000" b="0" i="1">
                            <a:latin typeface="Cambria Math" panose="02040503050406030204" pitchFamily="18" charset="0"/>
                          </a:rPr>
                        </m:ctrlPr>
                      </m:sSubPr>
                      <m:e>
                        <m:r>
                          <a:rPr lang="en-US" sz="1000" b="0" i="1">
                            <a:latin typeface="Cambria Math" panose="02040503050406030204" pitchFamily="18" charset="0"/>
                          </a:rPr>
                          <m:t>𝑥</m:t>
                        </m:r>
                      </m:e>
                      <m:sub>
                        <m:r>
                          <a:rPr lang="en-US" sz="1000" b="0" i="1">
                            <a:latin typeface="Cambria Math" panose="02040503050406030204" pitchFamily="18" charset="0"/>
                          </a:rPr>
                          <m:t>𝑖</m:t>
                        </m:r>
                      </m:sub>
                    </m:sSub>
                  </m:oMath>
                </a14:m>
                <a:r>
                  <a:rPr lang="zh-CN" altLang="en-US" sz="1000"/>
                  <a:t> </a:t>
                </a:r>
                <a:r>
                  <a:rPr lang="en-US" altLang="zh-CN" sz="1000"/>
                  <a:t>into</a:t>
                </a:r>
                <a:r>
                  <a:rPr lang="zh-CN" altLang="en-US" sz="1000"/>
                  <a:t> </a:t>
                </a:r>
                <a:r>
                  <a:rPr lang="en-US" altLang="zh-CN" sz="1000"/>
                  <a:t>128-dimensional</a:t>
                </a:r>
                <a:r>
                  <a:rPr lang="zh-CN" altLang="en-US" sz="1000"/>
                  <a:t> </a:t>
                </a:r>
                <a:r>
                  <a:rPr lang="en-US" altLang="zh-CN" sz="1000"/>
                  <a:t>embeddings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i="1">
                            <a:latin typeface="Cambria Math" panose="02040503050406030204" pitchFamily="18" charset="0"/>
                          </a:rPr>
                          <m:t>𝑖</m:t>
                        </m:r>
                      </m:sub>
                      <m:sup>
                        <m:r>
                          <a:rPr lang="en-US" sz="1000" b="0" i="1">
                            <a:latin typeface="Cambria Math" panose="02040503050406030204" pitchFamily="18" charset="0"/>
                          </a:rPr>
                          <m:t>(0)</m:t>
                        </m:r>
                      </m:sup>
                    </m:sSubSup>
                  </m:oMath>
                </a14:m>
                <a:endParaRPr lang="en-CN" sz="1000"/>
              </a:p>
              <a:p>
                <a:endParaRPr lang="en-CN" sz="1000"/>
              </a:p>
              <a:p>
                <a:endParaRPr lang="en-CN" sz="1000"/>
              </a:p>
              <a:p>
                <a:r>
                  <a:rPr lang="en-US" sz="1000"/>
                  <a:t>graph embedding</a:t>
                </a:r>
                <a:r>
                  <a:rPr lang="zh-CN" altLang="en-US" sz="1000"/>
                  <a:t> </a:t>
                </a:r>
                <a:r>
                  <a:rPr lang="en-US" altLang="zh-CN" sz="1000"/>
                  <a:t>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b="0" i="1">
                            <a:latin typeface="Cambria Math" panose="02040503050406030204" pitchFamily="18" charset="0"/>
                          </a:rPr>
                          <m:t>(</m:t>
                        </m:r>
                        <m:r>
                          <a:rPr lang="en-US" sz="1000" b="0" i="1">
                            <a:latin typeface="Cambria Math" panose="02040503050406030204" pitchFamily="18" charset="0"/>
                          </a:rPr>
                          <m:t>𝑔</m:t>
                        </m:r>
                        <m:r>
                          <a:rPr lang="en-US" sz="1000" b="0" i="1">
                            <a:latin typeface="Cambria Math" panose="02040503050406030204" pitchFamily="18" charset="0"/>
                          </a:rPr>
                          <m:t>)</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m:t>
                        </m:r>
                      </m:sup>
                    </m:sSubSup>
                  </m:oMath>
                </a14:m>
                <a:r>
                  <a:rPr lang="en-US" sz="1000"/>
                  <a:t> is equals to the mean of node embeddings</a:t>
                </a:r>
              </a:p>
            </p:txBody>
          </p:sp>
        </mc:Choice>
        <mc:Fallback xmlns="">
          <p:sp>
            <p:nvSpPr>
              <p:cNvPr id="262" name="Google Shape;262;p32"/>
              <p:cNvSpPr txBox="1">
                <a:spLocks noRot="1" noChangeAspect="1" noMove="1" noResize="1" noEditPoints="1" noAdjustHandles="1" noChangeArrowheads="1" noChangeShapeType="1" noTextEdit="1"/>
              </p:cNvSpPr>
              <p:nvPr/>
            </p:nvSpPr>
            <p:spPr>
              <a:xfrm>
                <a:off x="4382342" y="3314322"/>
                <a:ext cx="4371300" cy="1366369"/>
              </a:xfrm>
              <a:prstGeom prst="rect">
                <a:avLst/>
              </a:prstGeom>
              <a:blipFill>
                <a:blip r:embed="rId5"/>
                <a:stretch>
                  <a:fillRect r="-580"/>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F45CBD8-8A24-244D-B624-6428F4B89675}"/>
                  </a:ext>
                </a:extLst>
              </p:cNvPr>
              <p:cNvSpPr txBox="1"/>
              <p:nvPr/>
            </p:nvSpPr>
            <p:spPr>
              <a:xfrm>
                <a:off x="5772013" y="4023263"/>
                <a:ext cx="1591958" cy="366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i="1">
                              <a:latin typeface="Cambria Math" panose="02040503050406030204" pitchFamily="18" charset="0"/>
                            </a:rPr>
                            <m:t>𝑖</m:t>
                          </m:r>
                        </m:sub>
                        <m:sup>
                          <m:r>
                            <a:rPr lang="en-US" sz="1400" b="0" i="1">
                              <a:latin typeface="Cambria Math" panose="02040503050406030204" pitchFamily="18" charset="0"/>
                            </a:rPr>
                            <m:t>(0)</m:t>
                          </m:r>
                        </m:sup>
                      </m:sSubSup>
                      <m:r>
                        <a:rPr lang="en-US" altLang="zh-CN" sz="1400" b="0" i="1">
                          <a:latin typeface="Cambria Math" panose="02040503050406030204" pitchFamily="18" charset="0"/>
                        </a:rPr>
                        <m:t>=</m:t>
                      </m:r>
                      <m:sSup>
                        <m:sSupPr>
                          <m:ctrlPr>
                            <a:rPr lang="en-US" altLang="zh-CN" sz="1400" b="0" i="1">
                              <a:latin typeface="Cambria Math" panose="02040503050406030204" pitchFamily="18" charset="0"/>
                            </a:rPr>
                          </m:ctrlPr>
                        </m:sSupPr>
                        <m:e>
                          <m:r>
                            <a:rPr lang="en-US" altLang="zh-CN" sz="1400" b="1" i="1">
                              <a:latin typeface="Cambria Math" panose="02040503050406030204" pitchFamily="18" charset="0"/>
                            </a:rPr>
                            <m:t>𝑾</m:t>
                          </m:r>
                        </m:e>
                        <m:sup>
                          <m:r>
                            <a:rPr lang="en-US" altLang="zh-CN" sz="1400" b="0" i="1">
                              <a:latin typeface="Cambria Math" panose="02040503050406030204" pitchFamily="18" charset="0"/>
                            </a:rPr>
                            <m:t>𝑥</m:t>
                          </m:r>
                        </m:sup>
                      </m:sSup>
                      <m:sSub>
                        <m:sSubPr>
                          <m:ctrlPr>
                            <a:rPr lang="en-US" altLang="zh-CN" sz="1400" b="0" i="1">
                              <a:latin typeface="Cambria Math" panose="02040503050406030204" pitchFamily="18" charset="0"/>
                            </a:rPr>
                          </m:ctrlPr>
                        </m:sSubPr>
                        <m:e>
                          <m:r>
                            <a:rPr lang="en-US" altLang="zh-CN" sz="1400" b="0" i="1">
                              <a:latin typeface="Cambria Math" panose="02040503050406030204" pitchFamily="18" charset="0"/>
                            </a:rPr>
                            <m:t>𝑥</m:t>
                          </m:r>
                        </m:e>
                        <m:sub>
                          <m:r>
                            <a:rPr lang="en-US" altLang="zh-CN" sz="1400" b="0" i="1">
                              <a:latin typeface="Cambria Math" panose="02040503050406030204" pitchFamily="18" charset="0"/>
                            </a:rPr>
                            <m:t>𝑖</m:t>
                          </m:r>
                        </m:sub>
                      </m:sSub>
                      <m:r>
                        <a:rPr lang="en-US" altLang="zh-CN" sz="1400" b="0" i="1">
                          <a:latin typeface="Cambria Math" panose="02040503050406030204" pitchFamily="18" charset="0"/>
                        </a:rPr>
                        <m:t>+</m:t>
                      </m:r>
                      <m:sSup>
                        <m:sSupPr>
                          <m:ctrlPr>
                            <a:rPr lang="en-US" altLang="zh-CN" sz="1400" b="0" i="1">
                              <a:latin typeface="Cambria Math" panose="02040503050406030204" pitchFamily="18" charset="0"/>
                            </a:rPr>
                          </m:ctrlPr>
                        </m:sSupPr>
                        <m:e>
                          <m:r>
                            <a:rPr lang="en-US" altLang="zh-CN" sz="1400" b="1" i="1">
                              <a:latin typeface="Cambria Math" panose="02040503050406030204" pitchFamily="18" charset="0"/>
                            </a:rPr>
                            <m:t>𝒃</m:t>
                          </m:r>
                        </m:e>
                        <m:sup>
                          <m:r>
                            <a:rPr lang="en-US" altLang="zh-CN" sz="1400" b="0" i="1">
                              <a:latin typeface="Cambria Math" panose="02040503050406030204" pitchFamily="18" charset="0"/>
                            </a:rPr>
                            <m:t>𝑥</m:t>
                          </m:r>
                        </m:sup>
                      </m:sSup>
                    </m:oMath>
                  </m:oMathPara>
                </a14:m>
                <a:endParaRPr lang="en-US" altLang="zh-CN" sz="1400" b="0"/>
              </a:p>
            </p:txBody>
          </p:sp>
        </mc:Choice>
        <mc:Fallback xmlns="">
          <p:sp>
            <p:nvSpPr>
              <p:cNvPr id="13" name="TextBox 12">
                <a:extLst>
                  <a:ext uri="{FF2B5EF4-FFF2-40B4-BE49-F238E27FC236}">
                    <a16:creationId xmlns:a16="http://schemas.microsoft.com/office/drawing/2014/main" id="{DF45CBD8-8A24-244D-B624-6428F4B89675}"/>
                  </a:ext>
                </a:extLst>
              </p:cNvPr>
              <p:cNvSpPr txBox="1">
                <a:spLocks noRot="1" noChangeAspect="1" noMove="1" noResize="1" noEditPoints="1" noAdjustHandles="1" noChangeArrowheads="1" noChangeShapeType="1" noTextEdit="1"/>
              </p:cNvSpPr>
              <p:nvPr/>
            </p:nvSpPr>
            <p:spPr>
              <a:xfrm>
                <a:off x="5772013" y="4023263"/>
                <a:ext cx="1591958" cy="366511"/>
              </a:xfrm>
              <a:prstGeom prst="rect">
                <a:avLst/>
              </a:prstGeom>
              <a:blipFill>
                <a:blip r:embed="rId6"/>
                <a:stretch>
                  <a:fillRect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1BED3F-A7B5-BF4A-ACD2-815CC5D7AEFE}"/>
                  </a:ext>
                </a:extLst>
              </p:cNvPr>
              <p:cNvSpPr txBox="1"/>
              <p:nvPr/>
            </p:nvSpPr>
            <p:spPr>
              <a:xfrm>
                <a:off x="4458543" y="4500162"/>
                <a:ext cx="4618566" cy="8997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m:t>
                          </m:r>
                          <m:r>
                            <a:rPr lang="en-US" sz="1400" b="0" i="1">
                              <a:latin typeface="Cambria Math" panose="02040503050406030204" pitchFamily="18" charset="0"/>
                            </a:rPr>
                            <m:t>𝑔</m:t>
                          </m:r>
                          <m:r>
                            <a:rPr lang="en-US" sz="1400" b="0" i="1">
                              <a:latin typeface="Cambria Math" panose="02040503050406030204" pitchFamily="18" charset="0"/>
                            </a:rPr>
                            <m:t>)</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f>
                        <m:fPr>
                          <m:ctrlPr>
                            <a:rPr lang="en-US" sz="1400" b="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𝑛</m:t>
                          </m:r>
                        </m:den>
                      </m:f>
                      <m:nary>
                        <m:naryPr>
                          <m:chr m:val="∑"/>
                          <m:ctrlPr>
                            <a:rPr lang="en-US" sz="1400" b="0" i="1">
                              <a:latin typeface="Cambria Math" panose="02040503050406030204" pitchFamily="18" charset="0"/>
                            </a:rPr>
                          </m:ctrlPr>
                        </m:naryPr>
                        <m:sub>
                          <m:r>
                            <m:rPr>
                              <m:brk m:alnAt="23"/>
                            </m:rPr>
                            <a:rPr lang="en-US" sz="1400" b="0" i="1">
                              <a:latin typeface="Cambria Math" panose="02040503050406030204" pitchFamily="18" charset="0"/>
                            </a:rPr>
                            <m:t>𝑖</m:t>
                          </m:r>
                          <m:r>
                            <a:rPr lang="en-US" sz="1400" b="0" i="1">
                              <a:latin typeface="Cambria Math" panose="02040503050406030204" pitchFamily="18" charset="0"/>
                            </a:rPr>
                            <m:t>=1</m:t>
                          </m:r>
                        </m:sub>
                        <m:sup>
                          <m:r>
                            <a:rPr lang="en-US" sz="1400" b="0" i="1">
                              <a:latin typeface="Cambria Math" panose="02040503050406030204" pitchFamily="18" charset="0"/>
                            </a:rPr>
                            <m:t>𝑛</m:t>
                          </m:r>
                        </m:sup>
                        <m:e>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𝑖</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e>
                      </m:nary>
                    </m:oMath>
                  </m:oMathPara>
                </a14:m>
                <a:endParaRPr lang="en-US" sz="1400" b="0"/>
              </a:p>
              <a:p>
                <a:endParaRPr lang="en-CN"/>
              </a:p>
            </p:txBody>
          </p:sp>
        </mc:Choice>
        <mc:Fallback xmlns="">
          <p:sp>
            <p:nvSpPr>
              <p:cNvPr id="15" name="TextBox 14">
                <a:extLst>
                  <a:ext uri="{FF2B5EF4-FFF2-40B4-BE49-F238E27FC236}">
                    <a16:creationId xmlns:a16="http://schemas.microsoft.com/office/drawing/2014/main" id="{051BED3F-A7B5-BF4A-ACD2-815CC5D7AEFE}"/>
                  </a:ext>
                </a:extLst>
              </p:cNvPr>
              <p:cNvSpPr txBox="1">
                <a:spLocks noRot="1" noChangeAspect="1" noMove="1" noResize="1" noEditPoints="1" noAdjustHandles="1" noChangeArrowheads="1" noChangeShapeType="1" noTextEdit="1"/>
              </p:cNvSpPr>
              <p:nvPr/>
            </p:nvSpPr>
            <p:spPr>
              <a:xfrm>
                <a:off x="4458543" y="4500162"/>
                <a:ext cx="4618566" cy="899733"/>
              </a:xfrm>
              <a:prstGeom prst="rect">
                <a:avLst/>
              </a:prstGeom>
              <a:blipFill>
                <a:blip r:embed="rId7"/>
                <a:stretch>
                  <a:fillRect t="-73611" b="-91667"/>
                </a:stretch>
              </a:blipFill>
            </p:spPr>
            <p:txBody>
              <a:bodyPr/>
              <a:lstStyle/>
              <a:p>
                <a:r>
                  <a:rPr lang="en-CN">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47925" y="61823"/>
            <a:ext cx="6922500" cy="6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de"/>
              <a:t>Proposed Method</a:t>
            </a:r>
            <a:endParaRPr/>
          </a:p>
        </p:txBody>
      </p:sp>
      <p:sp>
        <p:nvSpPr>
          <p:cNvPr id="271" name="Google Shape;271;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888888"/>
              </a:buClr>
              <a:buSzPts val="900"/>
              <a:buNone/>
            </a:pPr>
            <a:fld id="{00000000-1234-1234-1234-123412341234}" type="slidenum">
              <a:rPr lang="de"/>
              <a:t>9</a:t>
            </a:fld>
            <a:endParaRPr/>
          </a:p>
        </p:txBody>
      </p:sp>
      <p:sp>
        <p:nvSpPr>
          <p:cNvPr id="272" name="Google Shape;272;p33"/>
          <p:cNvSpPr txBox="1"/>
          <p:nvPr/>
        </p:nvSpPr>
        <p:spPr>
          <a:xfrm>
            <a:off x="6457800" y="2415513"/>
            <a:ext cx="2271300" cy="1182000"/>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0"/>
              </a:spcBef>
              <a:spcAft>
                <a:spcPts val="0"/>
              </a:spcAft>
              <a:buClr>
                <a:schemeClr val="lt1"/>
              </a:buClr>
              <a:buSzPts val="1800"/>
              <a:buChar char="•"/>
            </a:pPr>
            <a:r>
              <a:rPr lang="de" sz="1800" b="1">
                <a:solidFill>
                  <a:schemeClr val="lt1"/>
                </a:solidFill>
                <a:latin typeface="Calibri"/>
                <a:ea typeface="Calibri"/>
                <a:cs typeface="Calibri"/>
                <a:sym typeface="Calibri"/>
              </a:rPr>
              <a:t>with climate change more extreme weather phenomena</a:t>
            </a:r>
            <a:endParaRPr b="1">
              <a:solidFill>
                <a:schemeClr val="lt1"/>
              </a:solidFill>
              <a:latin typeface="Calibri"/>
              <a:ea typeface="Calibri"/>
              <a:cs typeface="Calibri"/>
              <a:sym typeface="Calibri"/>
            </a:endParaRPr>
          </a:p>
        </p:txBody>
      </p:sp>
      <p:pic>
        <p:nvPicPr>
          <p:cNvPr id="273" name="Google Shape;273;p33"/>
          <p:cNvPicPr preferRelativeResize="0"/>
          <p:nvPr/>
        </p:nvPicPr>
        <p:blipFill>
          <a:blip r:embed="rId3">
            <a:alphaModFix/>
          </a:blip>
          <a:stretch>
            <a:fillRect/>
          </a:stretch>
        </p:blipFill>
        <p:spPr>
          <a:xfrm>
            <a:off x="414900" y="871085"/>
            <a:ext cx="8251176" cy="1966119"/>
          </a:xfrm>
          <a:prstGeom prst="rect">
            <a:avLst/>
          </a:prstGeom>
          <a:noFill/>
          <a:ln>
            <a:noFill/>
          </a:ln>
        </p:spPr>
      </p:pic>
      <mc:AlternateContent xmlns:mc="http://schemas.openxmlformats.org/markup-compatibility/2006" xmlns:a14="http://schemas.microsoft.com/office/drawing/2010/main">
        <mc:Choice Requires="a14">
          <p:sp>
            <p:nvSpPr>
              <p:cNvPr id="275" name="Google Shape;275;p33"/>
              <p:cNvSpPr txBox="1"/>
              <p:nvPr/>
            </p:nvSpPr>
            <p:spPr>
              <a:xfrm>
                <a:off x="1667675" y="2787611"/>
                <a:ext cx="6704150" cy="3616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a:solidFill>
                      <a:schemeClr val="dk1"/>
                    </a:solidFill>
                  </a:rPr>
                  <a:t>Figure 4: Attention based decoder, which shows how a tour </a:t>
                </a:r>
                <a14:m>
                  <m:oMath xmlns:m="http://schemas.openxmlformats.org/officeDocument/2006/math">
                    <m:r>
                      <a:rPr lang="en-CN" sz="1000" i="1">
                        <a:latin typeface="Cambria Math" panose="02040503050406030204" pitchFamily="18" charset="0"/>
                        <a:ea typeface="Cambria Math" panose="02040503050406030204" pitchFamily="18" charset="0"/>
                      </a:rPr>
                      <m:t>𝜋</m:t>
                    </m:r>
                    <m:r>
                      <a:rPr lang="en-US" sz="1000" b="0" i="1">
                        <a:latin typeface="Cambria Math" panose="02040503050406030204" pitchFamily="18" charset="0"/>
                      </a:rPr>
                      <m:t>=(3, 1, 2, 4) </m:t>
                    </m:r>
                  </m:oMath>
                </a14:m>
                <a:r>
                  <a:rPr lang="de" sz="1000">
                    <a:solidFill>
                      <a:schemeClr val="dk1"/>
                    </a:solidFill>
                  </a:rPr>
                  <a:t>is constructed</a:t>
                </a:r>
                <a:endParaRPr sz="600">
                  <a:solidFill>
                    <a:schemeClr val="dk1"/>
                  </a:solidFill>
                </a:endParaRPr>
              </a:p>
            </p:txBody>
          </p:sp>
        </mc:Choice>
        <mc:Fallback xmlns="">
          <p:sp>
            <p:nvSpPr>
              <p:cNvPr id="275" name="Google Shape;275;p33"/>
              <p:cNvSpPr txBox="1">
                <a:spLocks noRot="1" noChangeAspect="1" noMove="1" noResize="1" noEditPoints="1" noAdjustHandles="1" noChangeArrowheads="1" noChangeShapeType="1" noTextEdit="1"/>
              </p:cNvSpPr>
              <p:nvPr/>
            </p:nvSpPr>
            <p:spPr>
              <a:xfrm>
                <a:off x="1667675" y="2787611"/>
                <a:ext cx="6704150" cy="361607"/>
              </a:xfrm>
              <a:prstGeom prst="rect">
                <a:avLst/>
              </a:prstGeom>
              <a:blipFill>
                <a:blip r:embed="rId4"/>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6" name="Google Shape;276;p33"/>
              <p:cNvSpPr txBox="1"/>
              <p:nvPr/>
            </p:nvSpPr>
            <p:spPr>
              <a:xfrm>
                <a:off x="244675" y="3236752"/>
                <a:ext cx="2825350" cy="9072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1000" b="1">
                    <a:solidFill>
                      <a:schemeClr val="dk1"/>
                    </a:solidFill>
                  </a:rPr>
                  <a:t>Decoder Input:</a:t>
                </a:r>
                <a:endParaRPr sz="1000" b="1">
                  <a:solidFill>
                    <a:schemeClr val="dk1"/>
                  </a:solidFill>
                </a:endParaRPr>
              </a:p>
              <a:p>
                <a:r>
                  <a:rPr lang="en-US" sz="1000"/>
                  <a:t>Both the node embeddings </a:t>
                </a:r>
                <a14:m>
                  <m:oMath xmlns:m="http://schemas.openxmlformats.org/officeDocument/2006/math">
                    <m:sSubSup>
                      <m:sSubSupPr>
                        <m:ctrlPr>
                          <a:rPr lang="en-US" sz="1000" i="1">
                            <a:latin typeface="Cambria Math" panose="02040503050406030204" pitchFamily="18" charset="0"/>
                          </a:rPr>
                        </m:ctrlPr>
                      </m:sSubSupPr>
                      <m:e>
                        <m:r>
                          <a:rPr lang="en-US" sz="1000" i="1">
                            <a:latin typeface="Cambria Math" panose="02040503050406030204" pitchFamily="18" charset="0"/>
                          </a:rPr>
                          <m:t>h</m:t>
                        </m:r>
                      </m:e>
                      <m:sub>
                        <m:r>
                          <a:rPr lang="en-US" sz="1000" i="1">
                            <a:latin typeface="Cambria Math" panose="02040503050406030204" pitchFamily="18" charset="0"/>
                          </a:rPr>
                          <m:t>𝑖</m:t>
                        </m:r>
                      </m:sub>
                      <m:sup>
                        <m:r>
                          <a:rPr lang="en-US" sz="1000" i="1">
                            <a:latin typeface="Cambria Math" panose="02040503050406030204" pitchFamily="18" charset="0"/>
                          </a:rPr>
                          <m:t>(0)</m:t>
                        </m:r>
                      </m:sup>
                    </m:sSubSup>
                  </m:oMath>
                </a14:m>
                <a:r>
                  <a:rPr lang="en-US" sz="1000"/>
                  <a:t> and the graph embedding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i="1">
                            <a:latin typeface="Cambria Math" panose="02040503050406030204" pitchFamily="18" charset="0"/>
                          </a:rPr>
                          <m:t>𝑖</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m:t>
                        </m:r>
                      </m:sup>
                    </m:sSubSup>
                  </m:oMath>
                </a14:m>
                <a:r>
                  <a:rPr lang="en-US" sz="1000"/>
                  <a:t> are used as input to the decoder.</a:t>
                </a:r>
              </a:p>
            </p:txBody>
          </p:sp>
        </mc:Choice>
        <mc:Fallback xmlns="">
          <p:sp>
            <p:nvSpPr>
              <p:cNvPr id="276" name="Google Shape;276;p33"/>
              <p:cNvSpPr txBox="1">
                <a:spLocks noRot="1" noChangeAspect="1" noMove="1" noResize="1" noEditPoints="1" noAdjustHandles="1" noChangeArrowheads="1" noChangeShapeType="1" noTextEdit="1"/>
              </p:cNvSpPr>
              <p:nvPr/>
            </p:nvSpPr>
            <p:spPr>
              <a:xfrm>
                <a:off x="244675" y="3236752"/>
                <a:ext cx="2825350" cy="907269"/>
              </a:xfrm>
              <a:prstGeom prst="rect">
                <a:avLst/>
              </a:prstGeom>
              <a:blipFill>
                <a:blip r:embed="rId5"/>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7" name="Google Shape;277;p33"/>
              <p:cNvSpPr txBox="1"/>
              <p:nvPr/>
            </p:nvSpPr>
            <p:spPr>
              <a:xfrm>
                <a:off x="3581700" y="3128709"/>
                <a:ext cx="5528000" cy="1478260"/>
              </a:xfrm>
              <a:prstGeom prst="rect">
                <a:avLst/>
              </a:prstGeom>
              <a:noFill/>
              <a:ln>
                <a:noFill/>
              </a:ln>
            </p:spPr>
            <p:txBody>
              <a:bodyPr spcFirstLastPara="1" wrap="square" lIns="91425" tIns="91425" rIns="91425" bIns="91425" anchor="t" anchorCtr="0">
                <a:spAutoFit/>
              </a:bodyPr>
              <a:lstStyle/>
              <a:p>
                <a:r>
                  <a:rPr lang="en-CN" sz="1000"/>
                  <a:t>Context embedding</a:t>
                </a:r>
                <a:r>
                  <a:rPr lang="zh-CN" altLang="en-US" sz="1000"/>
                  <a:t> </a:t>
                </a:r>
                <a:r>
                  <a:rPr lang="en-US" altLang="zh-CN" sz="1000"/>
                  <a:t>consists</a:t>
                </a:r>
                <a:r>
                  <a:rPr lang="zh-CN" altLang="en-US" sz="1000"/>
                  <a:t> </a:t>
                </a:r>
                <a:r>
                  <a:rPr lang="en-US" altLang="zh-CN" sz="1000"/>
                  <a:t>the ﬁrst and last (previously output) node of the partial tour</a:t>
                </a:r>
              </a:p>
              <a:p>
                <a:endParaRPr lang="en-US" sz="1000"/>
              </a:p>
              <a:p>
                <a:endParaRPr lang="en-US" sz="1000"/>
              </a:p>
              <a:p>
                <a:endParaRPr lang="en-US" sz="1000"/>
              </a:p>
              <a:p>
                <a:endParaRPr lang="en-US" sz="1000"/>
              </a:p>
              <a:p>
                <a:endParaRPr lang="en-US" sz="1000"/>
              </a:p>
              <a:p>
                <a:r>
                  <a:rPr lang="en-US" sz="1000"/>
                  <a:t>we compute a new context node embedding </a:t>
                </a:r>
                <a14:m>
                  <m:oMath xmlns:m="http://schemas.openxmlformats.org/officeDocument/2006/math">
                    <m:sSubSup>
                      <m:sSubSupPr>
                        <m:ctrlPr>
                          <a:rPr lang="en-US" sz="1000" b="0" i="1">
                            <a:latin typeface="Cambria Math" panose="02040503050406030204" pitchFamily="18" charset="0"/>
                          </a:rPr>
                        </m:ctrlPr>
                      </m:sSubSupPr>
                      <m:e>
                        <m:r>
                          <a:rPr lang="en-US" sz="1000" b="0" i="1">
                            <a:latin typeface="Cambria Math" panose="02040503050406030204" pitchFamily="18" charset="0"/>
                          </a:rPr>
                          <m:t>h</m:t>
                        </m:r>
                      </m:e>
                      <m:sub>
                        <m:r>
                          <a:rPr lang="en-US" sz="1000" b="0" i="1">
                            <a:latin typeface="Cambria Math" panose="02040503050406030204" pitchFamily="18" charset="0"/>
                          </a:rPr>
                          <m:t>(</m:t>
                        </m:r>
                        <m:r>
                          <a:rPr lang="en-US" sz="1000" b="0" i="1">
                            <a:latin typeface="Cambria Math" panose="02040503050406030204" pitchFamily="18" charset="0"/>
                          </a:rPr>
                          <m:t>𝑐</m:t>
                        </m:r>
                        <m:r>
                          <a:rPr lang="en-US" sz="1000" b="0" i="1">
                            <a:latin typeface="Cambria Math" panose="02040503050406030204" pitchFamily="18" charset="0"/>
                          </a:rPr>
                          <m:t>)</m:t>
                        </m:r>
                      </m:sub>
                      <m:sup>
                        <m:r>
                          <a:rPr lang="en-US" sz="1000" b="0" i="1">
                            <a:latin typeface="Cambria Math" panose="02040503050406030204" pitchFamily="18" charset="0"/>
                          </a:rPr>
                          <m:t>(</m:t>
                        </m:r>
                        <m:r>
                          <a:rPr lang="en-US" sz="1000" b="0" i="1">
                            <a:latin typeface="Cambria Math" panose="02040503050406030204" pitchFamily="18" charset="0"/>
                          </a:rPr>
                          <m:t>𝑁</m:t>
                        </m:r>
                        <m:r>
                          <a:rPr lang="en-US" sz="1000" b="0" i="1">
                            <a:latin typeface="Cambria Math" panose="02040503050406030204" pitchFamily="18" charset="0"/>
                          </a:rPr>
                          <m:t>+1)</m:t>
                        </m:r>
                      </m:sup>
                    </m:sSubSup>
                  </m:oMath>
                </a14:m>
                <a:r>
                  <a:rPr lang="zh-CN" altLang="en-US" sz="1000"/>
                  <a:t> </a:t>
                </a:r>
                <a:r>
                  <a:rPr lang="en-US" sz="1000"/>
                  <a:t>using the</a:t>
                </a:r>
                <a:r>
                  <a:rPr lang="zh-CN" altLang="en-US" sz="1000"/>
                  <a:t> </a:t>
                </a:r>
                <a:r>
                  <a:rPr lang="en-US" altLang="zh-CN" sz="1000"/>
                  <a:t>MHA,</a:t>
                </a:r>
                <a:r>
                  <a:rPr lang="zh-CN" altLang="en-US" sz="1000"/>
                  <a:t> </a:t>
                </a:r>
                <a:r>
                  <a:rPr lang="en-US" altLang="zh-CN" sz="1000"/>
                  <a:t>and we compute the ﬁnal output log-probabilities using a softmax</a:t>
                </a:r>
                <a:r>
                  <a:rPr lang="zh-CN" altLang="en-US" sz="1000"/>
                  <a:t> </a:t>
                </a:r>
                <a:r>
                  <a:rPr lang="en-US" altLang="zh-CN" sz="1000"/>
                  <a:t>one</a:t>
                </a:r>
                <a:r>
                  <a:rPr lang="zh-CN" altLang="en-US" sz="1000"/>
                  <a:t> </a:t>
                </a:r>
                <a:r>
                  <a:rPr lang="en-US" altLang="zh-CN" sz="1000"/>
                  <a:t>by</a:t>
                </a:r>
                <a:r>
                  <a:rPr lang="zh-CN" altLang="en-US" sz="1000"/>
                  <a:t> </a:t>
                </a:r>
                <a:r>
                  <a:rPr lang="en-US" altLang="zh-CN" sz="1000"/>
                  <a:t>one</a:t>
                </a:r>
                <a:endParaRPr lang="en-US" sz="1000"/>
              </a:p>
            </p:txBody>
          </p:sp>
        </mc:Choice>
        <mc:Fallback xmlns="">
          <p:sp>
            <p:nvSpPr>
              <p:cNvPr id="277" name="Google Shape;277;p33"/>
              <p:cNvSpPr txBox="1">
                <a:spLocks noRot="1" noChangeAspect="1" noMove="1" noResize="1" noEditPoints="1" noAdjustHandles="1" noChangeArrowheads="1" noChangeShapeType="1" noTextEdit="1"/>
              </p:cNvSpPr>
              <p:nvPr/>
            </p:nvSpPr>
            <p:spPr>
              <a:xfrm>
                <a:off x="3581700" y="3128709"/>
                <a:ext cx="5528000" cy="1478260"/>
              </a:xfrm>
              <a:prstGeom prst="rect">
                <a:avLst/>
              </a:prstGeom>
              <a:blipFill>
                <a:blip r:embed="rId6"/>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70E850-0987-A144-BDBA-752BA484D6A8}"/>
                  </a:ext>
                </a:extLst>
              </p:cNvPr>
              <p:cNvSpPr txBox="1"/>
              <p:nvPr/>
            </p:nvSpPr>
            <p:spPr>
              <a:xfrm>
                <a:off x="4871025" y="3363871"/>
                <a:ext cx="2848774" cy="7801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r>
                            <a:rPr lang="en-US" sz="1400" b="0" i="1">
                              <a:latin typeface="Cambria Math" panose="02040503050406030204" pitchFamily="18" charset="0"/>
                            </a:rPr>
                            <m:t>(</m:t>
                          </m:r>
                          <m:r>
                            <a:rPr lang="en-US" sz="1400" b="0" i="1">
                              <a:latin typeface="Cambria Math" panose="02040503050406030204" pitchFamily="18" charset="0"/>
                            </a:rPr>
                            <m:t>𝑐</m:t>
                          </m:r>
                          <m:r>
                            <a:rPr lang="en-US" sz="1400" b="0" i="1">
                              <a:latin typeface="Cambria Math" panose="02040503050406030204" pitchFamily="18" charset="0"/>
                            </a:rPr>
                            <m:t>)</m:t>
                          </m:r>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d>
                        <m:dPr>
                          <m:begChr m:val="{"/>
                          <m:endChr m:val=""/>
                          <m:ctrlPr>
                            <a:rPr lang="en-US" sz="1400" b="0" i="1">
                              <a:latin typeface="Cambria Math" panose="02040503050406030204" pitchFamily="18" charset="0"/>
                            </a:rPr>
                          </m:ctrlPr>
                        </m:dPr>
                        <m:e>
                          <m:eqArr>
                            <m:eqArrPr>
                              <m:ctrlPr>
                                <a:rPr lang="en-US" sz="1400" b="0" i="1">
                                  <a:latin typeface="Cambria Math" panose="02040503050406030204" pitchFamily="18" charset="0"/>
                                </a:rPr>
                              </m:ctrlPr>
                            </m:eqArrPr>
                            <m:e>
                              <m:d>
                                <m:dPr>
                                  <m:begChr m:val="["/>
                                  <m:endChr m:val="]"/>
                                  <m:ctrlPr>
                                    <a:rPr lang="en-US" sz="1400" b="0" i="1">
                                      <a:latin typeface="Cambria Math" panose="02040503050406030204" pitchFamily="18" charset="0"/>
                                    </a:rPr>
                                  </m:ctrlPr>
                                </m:dPr>
                                <m:e>
                                  <m:sSup>
                                    <m:sSupPr>
                                      <m:ctrlPr>
                                        <a:rPr lang="en-US" sz="1400" b="0" i="1">
                                          <a:latin typeface="Cambria Math" panose="02040503050406030204" pitchFamily="18" charset="0"/>
                                        </a:rPr>
                                      </m:ctrlPr>
                                    </m:sSupPr>
                                    <m:e>
                                      <m:r>
                                        <a:rPr lang="en-US" sz="1400" b="1" i="0">
                                          <a:latin typeface="Cambria Math" panose="02040503050406030204" pitchFamily="18" charset="0"/>
                                        </a:rPr>
                                        <m:t>𝐡</m:t>
                                      </m:r>
                                    </m:e>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p>
                                  <m:r>
                                    <a:rPr lang="en-US" sz="1400" b="0" i="1">
                                      <a:latin typeface="Cambria Math" panose="02040503050406030204" pitchFamily="18" charset="0"/>
                                    </a:rPr>
                                    <m:t>,</m:t>
                                  </m:r>
                                  <m:sSubSup>
                                    <m:sSubSupPr>
                                      <m:ctrlPr>
                                        <a:rPr lang="en-US" sz="1400" b="0" i="1">
                                          <a:latin typeface="Cambria Math" panose="02040503050406030204" pitchFamily="18" charset="0"/>
                                        </a:rPr>
                                      </m:ctrlPr>
                                    </m:sSubSupPr>
                                    <m:e>
                                      <m:r>
                                        <a:rPr lang="en-US" sz="1400" b="1" i="0">
                                          <a:latin typeface="Cambria Math" panose="02040503050406030204" pitchFamily="18" charset="0"/>
                                        </a:rPr>
                                        <m:t>𝐡</m:t>
                                      </m:r>
                                    </m:e>
                                    <m:sub>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𝜋</m:t>
                                          </m:r>
                                        </m:e>
                                        <m:sub>
                                          <m:r>
                                            <a:rPr lang="en-US" sz="1400" b="0" i="1">
                                              <a:latin typeface="Cambria Math" panose="02040503050406030204" pitchFamily="18" charset="0"/>
                                            </a:rPr>
                                            <m:t>𝑡</m:t>
                                          </m:r>
                                          <m:r>
                                            <a:rPr lang="en-US" sz="1400" b="0" i="1">
                                              <a:latin typeface="Cambria Math" panose="02040503050406030204" pitchFamily="18" charset="0"/>
                                            </a:rPr>
                                            <m:t>−1</m:t>
                                          </m:r>
                                        </m:sub>
                                      </m:sSub>
                                    </m:sub>
                                    <m:sup>
                                      <m:r>
                                        <a:rPr lang="en-US" sz="1400" b="0" i="1">
                                          <a:latin typeface="Cambria Math" panose="02040503050406030204" pitchFamily="18" charset="0"/>
                                        </a:rPr>
                                        <m:t>(</m:t>
                                      </m:r>
                                      <m:r>
                                        <a:rPr lang="en-US" sz="1400" b="0" i="1">
                                          <a:latin typeface="Cambria Math" panose="02040503050406030204" pitchFamily="18" charset="0"/>
                                        </a:rPr>
                                        <m:t>𝑁</m:t>
                                      </m:r>
                                      <m:r>
                                        <a:rPr lang="en-US" sz="1400" b="0" i="1">
                                          <a:latin typeface="Cambria Math" panose="02040503050406030204" pitchFamily="18" charset="0"/>
                                        </a:rPr>
                                        <m:t>)</m:t>
                                      </m:r>
                                    </m:sup>
                                  </m:sSubSup>
                                  <m:r>
                                    <a:rPr lang="en-US" sz="1400" b="0" i="1">
                                      <a:latin typeface="Cambria Math" panose="02040503050406030204" pitchFamily="18" charset="0"/>
                                    </a:rPr>
                                    <m:t>,</m:t>
                                  </m:r>
                                  <m:sSubSup>
                                    <m:sSubSupPr>
                                      <m:ctrlPr>
                                        <a:rPr lang="en-US" i="1">
                                          <a:latin typeface="Cambria Math" panose="02040503050406030204" pitchFamily="18" charset="0"/>
                                        </a:rPr>
                                      </m:ctrlPr>
                                    </m:sSubSupPr>
                                    <m:e>
                                      <m:r>
                                        <a:rPr lang="en-US" b="1" i="0">
                                          <a:latin typeface="Cambria Math" panose="02040503050406030204" pitchFamily="18" charset="0"/>
                                        </a:rPr>
                                        <m:t>𝐡</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1</m:t>
                                          </m:r>
                                        </m:sub>
                                      </m:sSub>
                                    </m:sub>
                                    <m:sup>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sup>
                                  </m:sSubSup>
                                </m:e>
                              </m:d>
                              <m:r>
                                <a:rPr lang="en-US" sz="1400" b="0" i="1">
                                  <a:latin typeface="Cambria Math" panose="02040503050406030204" pitchFamily="18" charset="0"/>
                                </a:rPr>
                                <m:t>    </m:t>
                              </m:r>
                              <m:r>
                                <a:rPr lang="en-US" sz="1400" b="0" i="1">
                                  <a:latin typeface="Cambria Math" panose="02040503050406030204" pitchFamily="18" charset="0"/>
                                </a:rPr>
                                <m:t>𝑡</m:t>
                              </m:r>
                              <m:r>
                                <a:rPr lang="en-US" sz="1400" b="0" i="1">
                                  <a:latin typeface="Cambria Math" panose="02040503050406030204" pitchFamily="18" charset="0"/>
                                </a:rPr>
                                <m:t>&gt;1</m:t>
                              </m:r>
                            </m:e>
                            <m:e>
                              <m:d>
                                <m:dPr>
                                  <m:begChr m:val="["/>
                                  <m:endChr m:val="]"/>
                                  <m:ctrlPr>
                                    <a:rPr lang="en-US" sz="1400" b="0" i="1">
                                      <a:latin typeface="Cambria Math" panose="02040503050406030204" pitchFamily="18" charset="0"/>
                                    </a:rPr>
                                  </m:ctrlPr>
                                </m:dPr>
                                <m:e>
                                  <m:sSup>
                                    <m:sSupPr>
                                      <m:ctrlPr>
                                        <a:rPr lang="en-US" i="1">
                                          <a:latin typeface="Cambria Math" panose="02040503050406030204" pitchFamily="18" charset="0"/>
                                        </a:rPr>
                                      </m:ctrlPr>
                                    </m:sSupPr>
                                    <m:e>
                                      <m:r>
                                        <a:rPr lang="en-US" b="1" i="0">
                                          <a:latin typeface="Cambria Math" panose="02040503050406030204" pitchFamily="18" charset="0"/>
                                        </a:rPr>
                                        <m:t>𝐡</m:t>
                                      </m:r>
                                    </m:e>
                                    <m:sup>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sup>
                                  </m:sSup>
                                  <m:r>
                                    <a:rPr lang="en-US" b="0" i="1">
                                      <a:latin typeface="Cambria Math" panose="02040503050406030204" pitchFamily="18" charset="0"/>
                                    </a:rPr>
                                    <m:t>,</m:t>
                                  </m:r>
                                  <m:sSup>
                                    <m:sSupPr>
                                      <m:ctrlPr>
                                        <a:rPr lang="en-US" i="1">
                                          <a:latin typeface="Cambria Math" panose="02040503050406030204" pitchFamily="18" charset="0"/>
                                        </a:rPr>
                                      </m:ctrlPr>
                                    </m:sSupPr>
                                    <m:e>
                                      <m:r>
                                        <a:rPr lang="en-US" b="1" i="0">
                                          <a:latin typeface="Cambria Math" panose="02040503050406030204" pitchFamily="18" charset="0"/>
                                        </a:rPr>
                                        <m:t>𝐯</m:t>
                                      </m:r>
                                    </m:e>
                                    <m:sup>
                                      <m:r>
                                        <a:rPr lang="en-US" b="0" i="1">
                                          <a:latin typeface="Cambria Math" panose="02040503050406030204" pitchFamily="18" charset="0"/>
                                        </a:rPr>
                                        <m:t>1</m:t>
                                      </m:r>
                                    </m:sup>
                                  </m:sSup>
                                  <m:r>
                                    <a:rPr lang="en-US" b="0" i="1">
                                      <a:latin typeface="Cambria Math" panose="02040503050406030204" pitchFamily="18" charset="0"/>
                                    </a:rPr>
                                    <m:t>,</m:t>
                                  </m:r>
                                  <m:sSup>
                                    <m:sSupPr>
                                      <m:ctrlPr>
                                        <a:rPr lang="en-US" b="1" i="1">
                                          <a:latin typeface="Cambria Math" panose="02040503050406030204" pitchFamily="18" charset="0"/>
                                        </a:rPr>
                                      </m:ctrlPr>
                                    </m:sSupPr>
                                    <m:e>
                                      <m:r>
                                        <a:rPr lang="en-US" b="1" i="0">
                                          <a:latin typeface="Cambria Math" panose="02040503050406030204" pitchFamily="18" charset="0"/>
                                        </a:rPr>
                                        <m:t>𝐯</m:t>
                                      </m:r>
                                    </m:e>
                                    <m:sup>
                                      <m:r>
                                        <a:rPr lang="en-US" b="1" i="0">
                                          <a:latin typeface="Cambria Math" panose="02040503050406030204" pitchFamily="18" charset="0"/>
                                        </a:rPr>
                                        <m:t>𝐟</m:t>
                                      </m:r>
                                    </m:sup>
                                  </m:sSup>
                                </m:e>
                              </m:d>
                              <m:r>
                                <a:rPr lang="en-US" sz="1400" b="0" i="1">
                                  <a:latin typeface="Cambria Math" panose="02040503050406030204" pitchFamily="18" charset="0"/>
                                </a:rPr>
                                <m:t>              </m:t>
                              </m:r>
                              <m:r>
                                <a:rPr lang="en-US" sz="1400" b="0" i="1">
                                  <a:latin typeface="Cambria Math" panose="02040503050406030204" pitchFamily="18" charset="0"/>
                                </a:rPr>
                                <m:t>𝑡</m:t>
                              </m:r>
                              <m:r>
                                <a:rPr lang="en-US" sz="1400" b="0" i="1">
                                  <a:latin typeface="Cambria Math" panose="02040503050406030204" pitchFamily="18" charset="0"/>
                                </a:rPr>
                                <m:t>=1</m:t>
                              </m:r>
                            </m:e>
                          </m:eqArr>
                        </m:e>
                      </m:d>
                    </m:oMath>
                  </m:oMathPara>
                </a14:m>
                <a:endParaRPr lang="en-CN"/>
              </a:p>
            </p:txBody>
          </p:sp>
        </mc:Choice>
        <mc:Fallback xmlns="">
          <p:sp>
            <p:nvSpPr>
              <p:cNvPr id="13" name="TextBox 12">
                <a:extLst>
                  <a:ext uri="{FF2B5EF4-FFF2-40B4-BE49-F238E27FC236}">
                    <a16:creationId xmlns:a16="http://schemas.microsoft.com/office/drawing/2014/main" id="{8A70E850-0987-A144-BDBA-752BA484D6A8}"/>
                  </a:ext>
                </a:extLst>
              </p:cNvPr>
              <p:cNvSpPr txBox="1">
                <a:spLocks noRot="1" noChangeAspect="1" noMove="1" noResize="1" noEditPoints="1" noAdjustHandles="1" noChangeArrowheads="1" noChangeShapeType="1" noTextEdit="1"/>
              </p:cNvSpPr>
              <p:nvPr/>
            </p:nvSpPr>
            <p:spPr>
              <a:xfrm>
                <a:off x="4871025" y="3363871"/>
                <a:ext cx="2848774" cy="780150"/>
              </a:xfrm>
              <a:prstGeom prst="rect">
                <a:avLst/>
              </a:prstGeom>
              <a:blipFill>
                <a:blip r:embed="rId7"/>
                <a:stretch>
                  <a:fillRect l="-21778" t="-196825" b="-282540"/>
                </a:stretch>
              </a:blipFill>
            </p:spPr>
            <p:txBody>
              <a:bodyPr/>
              <a:lstStyle/>
              <a:p>
                <a:r>
                  <a:rPr lang="en-CN">
                    <a:noFill/>
                  </a:rPr>
                  <a:t> </a:t>
                </a:r>
              </a:p>
            </p:txBody>
          </p:sp>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1282</Words>
  <Application>Microsoft Macintosh PowerPoint</Application>
  <PresentationFormat>On-screen Show (16:9)</PresentationFormat>
  <Paragraphs>159</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Cambria Math</vt:lpstr>
      <vt:lpstr>Simple Light</vt:lpstr>
      <vt:lpstr>Office</vt:lpstr>
      <vt:lpstr>PowerPoint Presentation</vt:lpstr>
      <vt:lpstr>Outline</vt:lpstr>
      <vt:lpstr>Task</vt:lpstr>
      <vt:lpstr>Motivation</vt:lpstr>
      <vt:lpstr>Motivation</vt:lpstr>
      <vt:lpstr>Problems in ML-based Approaches</vt:lpstr>
      <vt:lpstr>Proposed Method</vt:lpstr>
      <vt:lpstr>Proposed Method</vt:lpstr>
      <vt:lpstr>Proposed Method</vt:lpstr>
      <vt:lpstr>Proposed Method</vt:lpstr>
      <vt:lpstr>Results</vt:lpstr>
      <vt:lpstr>Results</vt:lpstr>
      <vt:lpstr>Results</vt:lpstr>
      <vt:lpstr>Conclusion</vt:lpstr>
      <vt:lpstr>Source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CARE CUSTOMER</cp:lastModifiedBy>
  <cp:revision>3</cp:revision>
  <dcterms:modified xsi:type="dcterms:W3CDTF">2022-12-01T12:50:43Z</dcterms:modified>
</cp:coreProperties>
</file>